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71" r:id="rId8"/>
    <p:sldId id="272" r:id="rId9"/>
    <p:sldId id="273" r:id="rId10"/>
    <p:sldId id="274" r:id="rId11"/>
    <p:sldId id="275" r:id="rId12"/>
    <p:sldId id="276" r:id="rId13"/>
    <p:sldId id="263" r:id="rId14"/>
    <p:sldId id="262" r:id="rId15"/>
    <p:sldId id="264" r:id="rId16"/>
  </p:sldIdLst>
  <p:sldSz cx="14630400" cy="8229600"/>
  <p:notesSz cx="8229600" cy="14630400"/>
  <p:embeddedFontLst>
    <p:embeddedFont>
      <p:font typeface="Amasis MT Pro Light" panose="02040304050005020304" pitchFamily="18" charset="0"/>
      <p:regular r:id="rId18"/>
      <p:italic r:id="rId19"/>
    </p:embeddedFont>
    <p:embeddedFont>
      <p:font typeface="Heebo" pitchFamily="2" charset="-79"/>
      <p:regular r:id="rId20"/>
      <p:bold r:id="rId21"/>
    </p:embeddedFont>
    <p:embeddedFont>
      <p:font typeface="Montserrat" panose="00000500000000000000" pitchFamily="2" charset="-52"/>
      <p:regular r:id="rId22"/>
      <p:bold r:id="rId23"/>
      <p:italic r:id="rId24"/>
      <p:boldItalic r:id="rId25"/>
    </p:embeddedFont>
  </p:embeddedFontLst>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2C"/>
    <a:srgbClr val="4A4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5T19:47:42.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5T19:47:43.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96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hyperlink" Target="http://ADO.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138" y="736283"/>
            <a:ext cx="7695724" cy="4460677"/>
          </a:xfrm>
          <a:prstGeom prst="rect">
            <a:avLst/>
          </a:prstGeom>
          <a:noFill/>
          <a:ln/>
        </p:spPr>
        <p:txBody>
          <a:bodyPr wrap="square" lIns="0" tIns="0" rIns="0" bIns="0" rtlCol="0" anchor="t"/>
          <a:lstStyle/>
          <a:p>
            <a:pPr marL="0" indent="0">
              <a:lnSpc>
                <a:spcPts val="7000"/>
              </a:lnSpc>
              <a:buNone/>
            </a:pPr>
            <a:r>
              <a:rPr lang="en-US" sz="4000" dirty="0">
                <a:solidFill>
                  <a:srgbClr val="F2F0F4"/>
                </a:solidFill>
                <a:latin typeface="Montserrat" pitchFamily="34" charset="0"/>
                <a:ea typeface="Montserrat" pitchFamily="34" charset="-122"/>
                <a:cs typeface="Montserrat" pitchFamily="34" charset="-120"/>
              </a:rPr>
              <a:t>Десктопний застосунок для створення та управління тестуванням</a:t>
            </a:r>
            <a:endParaRPr lang="en-US" sz="4000" dirty="0"/>
          </a:p>
        </p:txBody>
      </p:sp>
      <p:sp>
        <p:nvSpPr>
          <p:cNvPr id="4" name="Text 1"/>
          <p:cNvSpPr/>
          <p:nvPr/>
        </p:nvSpPr>
        <p:spPr>
          <a:xfrm>
            <a:off x="724138" y="4203979"/>
            <a:ext cx="7695724" cy="1985962"/>
          </a:xfrm>
          <a:prstGeom prst="rect">
            <a:avLst/>
          </a:prstGeom>
          <a:noFill/>
          <a:ln/>
        </p:spPr>
        <p:txBody>
          <a:bodyPr wrap="square" lIns="0" tIns="0" rIns="0" bIns="0" rtlCol="0" anchor="t"/>
          <a:lstStyle/>
          <a:p>
            <a:pPr marL="0" indent="0">
              <a:lnSpc>
                <a:spcPts val="2600"/>
              </a:lnSpc>
              <a:buNone/>
            </a:pPr>
            <a:r>
              <a:rPr lang="en-US" sz="2000" dirty="0">
                <a:solidFill>
                  <a:srgbClr val="DCD7E5"/>
                </a:solidFill>
                <a:latin typeface="Heebo" pitchFamily="34" charset="0"/>
                <a:ea typeface="Heebo" pitchFamily="34" charset="-122"/>
                <a:cs typeface="Heebo" pitchFamily="34" charset="-120"/>
              </a:rPr>
              <a:t>Метою проєкту є розробка десктопного застосунку для створення, проведення та управління тестуванням у навчальних закладах, на курсах або для індивідуальних занять. Застосунок дозволить викладачам створювати тести з різних предметів, призначати їх студентам, автоматично оцінювати результати і формувати звіти. Це оптимізує процес контролю знань, спрощує проведення тестування і допомагає в управлінні навчальним процесом.</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952262"/>
            <a:ext cx="4919305" cy="6324957"/>
          </a:xfrm>
          <a:prstGeom prst="rect">
            <a:avLst/>
          </a:prstGeom>
        </p:spPr>
      </p:pic>
      <p:sp>
        <p:nvSpPr>
          <p:cNvPr id="4" name="Text 0"/>
          <p:cNvSpPr/>
          <p:nvPr/>
        </p:nvSpPr>
        <p:spPr>
          <a:xfrm>
            <a:off x="6280190" y="8845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QuizFaber</a:t>
            </a:r>
            <a:endParaRPr lang="en-US" sz="4450" dirty="0"/>
          </a:p>
        </p:txBody>
      </p:sp>
      <p:sp>
        <p:nvSpPr>
          <p:cNvPr id="5" name="Shape 1"/>
          <p:cNvSpPr/>
          <p:nvPr/>
        </p:nvSpPr>
        <p:spPr>
          <a:xfrm>
            <a:off x="6280190" y="1933456"/>
            <a:ext cx="3664863" cy="3136702"/>
          </a:xfrm>
          <a:prstGeom prst="roundRect">
            <a:avLst>
              <a:gd name="adj" fmla="val 3037"/>
            </a:avLst>
          </a:prstGeom>
          <a:solidFill>
            <a:srgbClr val="31136C"/>
          </a:solidFill>
          <a:ln w="7620">
            <a:solidFill>
              <a:srgbClr val="4A2C85"/>
            </a:solidFill>
            <a:prstDash val="solid"/>
          </a:ln>
        </p:spPr>
        <p:txBody>
          <a:bodyPr/>
          <a:lstStyle/>
          <a:p>
            <a:endParaRPr lang="uk-UA"/>
          </a:p>
        </p:txBody>
      </p:sp>
      <p:sp>
        <p:nvSpPr>
          <p:cNvPr id="6" name="Text 2"/>
          <p:cNvSpPr/>
          <p:nvPr/>
        </p:nvSpPr>
        <p:spPr>
          <a:xfrm>
            <a:off x="6514624" y="21678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Створення тестів</a:t>
            </a:r>
            <a:endParaRPr lang="en-US" sz="2200" dirty="0"/>
          </a:p>
        </p:txBody>
      </p:sp>
      <p:sp>
        <p:nvSpPr>
          <p:cNvPr id="7" name="Text 3"/>
          <p:cNvSpPr/>
          <p:nvPr/>
        </p:nvSpPr>
        <p:spPr>
          <a:xfrm>
            <a:off x="6514624" y="2658308"/>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QuizFaber дозволяє створювати різні типи тестів, від простих вікторин до складних оцінювальних завдань.</a:t>
            </a:r>
            <a:endParaRPr lang="en-US" sz="1750" dirty="0"/>
          </a:p>
        </p:txBody>
      </p:sp>
      <p:sp>
        <p:nvSpPr>
          <p:cNvPr id="8" name="Shape 4"/>
          <p:cNvSpPr/>
          <p:nvPr/>
        </p:nvSpPr>
        <p:spPr>
          <a:xfrm>
            <a:off x="10171867" y="1933456"/>
            <a:ext cx="3664863" cy="3136702"/>
          </a:xfrm>
          <a:prstGeom prst="roundRect">
            <a:avLst>
              <a:gd name="adj" fmla="val 3037"/>
            </a:avLst>
          </a:prstGeom>
          <a:solidFill>
            <a:srgbClr val="31136C"/>
          </a:solidFill>
          <a:ln w="7620">
            <a:solidFill>
              <a:srgbClr val="4A2C85"/>
            </a:solidFill>
            <a:prstDash val="solid"/>
          </a:ln>
        </p:spPr>
        <p:txBody>
          <a:bodyPr/>
          <a:lstStyle/>
          <a:p>
            <a:endParaRPr lang="uk-UA"/>
          </a:p>
        </p:txBody>
      </p:sp>
      <p:sp>
        <p:nvSpPr>
          <p:cNvPr id="9" name="Text 5"/>
          <p:cNvSpPr/>
          <p:nvPr/>
        </p:nvSpPr>
        <p:spPr>
          <a:xfrm>
            <a:off x="10406301" y="21678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Робота офлайн</a:t>
            </a:r>
            <a:endParaRPr lang="en-US" sz="2200" dirty="0"/>
          </a:p>
        </p:txBody>
      </p:sp>
      <p:sp>
        <p:nvSpPr>
          <p:cNvPr id="10" name="Text 6"/>
          <p:cNvSpPr/>
          <p:nvPr/>
        </p:nvSpPr>
        <p:spPr>
          <a:xfrm>
            <a:off x="10406301" y="2658308"/>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QuizFaber може працювати без доступу до Інтернету, що робить його зручним для викладачів, які працюють в умовах обмеженого підключення.</a:t>
            </a:r>
            <a:endParaRPr lang="en-US" sz="1750" dirty="0"/>
          </a:p>
        </p:txBody>
      </p:sp>
      <p:sp>
        <p:nvSpPr>
          <p:cNvPr id="11" name="Shape 7"/>
          <p:cNvSpPr/>
          <p:nvPr/>
        </p:nvSpPr>
        <p:spPr>
          <a:xfrm>
            <a:off x="6280190" y="5296972"/>
            <a:ext cx="7556421" cy="2047994"/>
          </a:xfrm>
          <a:prstGeom prst="roundRect">
            <a:avLst>
              <a:gd name="adj" fmla="val 4652"/>
            </a:avLst>
          </a:prstGeom>
          <a:solidFill>
            <a:srgbClr val="31136C"/>
          </a:solidFill>
          <a:ln w="7620">
            <a:solidFill>
              <a:srgbClr val="4A2C85"/>
            </a:solidFill>
            <a:prstDash val="solid"/>
          </a:ln>
        </p:spPr>
        <p:txBody>
          <a:bodyPr/>
          <a:lstStyle/>
          <a:p>
            <a:endParaRPr lang="uk-UA"/>
          </a:p>
        </p:txBody>
      </p:sp>
      <p:sp>
        <p:nvSpPr>
          <p:cNvPr id="12" name="Text 8"/>
          <p:cNvSpPr/>
          <p:nvPr/>
        </p:nvSpPr>
        <p:spPr>
          <a:xfrm>
            <a:off x="6514624" y="553140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Звіти та аналітика</a:t>
            </a:r>
            <a:endParaRPr lang="en-US" sz="2200" dirty="0"/>
          </a:p>
        </p:txBody>
      </p:sp>
      <p:sp>
        <p:nvSpPr>
          <p:cNvPr id="13" name="Text 9"/>
          <p:cNvSpPr/>
          <p:nvPr/>
        </p:nvSpPr>
        <p:spPr>
          <a:xfrm>
            <a:off x="6514624" y="6021824"/>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QuizFaber надає базові звіти та аналітику, що дозволяють викладачам отримати загальне уявлення про результати студентів.</a:t>
            </a:r>
            <a:endParaRPr lang="en-US" sz="1750" dirty="0"/>
          </a:p>
        </p:txBody>
      </p:sp>
      <p:sp>
        <p:nvSpPr>
          <p:cNvPr id="14" name="Прямокутник 13">
            <a:extLst>
              <a:ext uri="{FF2B5EF4-FFF2-40B4-BE49-F238E27FC236}">
                <a16:creationId xmlns:a16="http://schemas.microsoft.com/office/drawing/2014/main" id="{6A95A909-1FDD-C887-C163-27EDCCE3BDE3}"/>
              </a:ext>
            </a:extLst>
          </p:cNvPr>
          <p:cNvSpPr/>
          <p:nvPr/>
        </p:nvSpPr>
        <p:spPr>
          <a:xfrm>
            <a:off x="5486400" y="7630160"/>
            <a:ext cx="9144000" cy="599440"/>
          </a:xfrm>
          <a:prstGeom prst="rect">
            <a:avLst/>
          </a:prstGeom>
          <a:solidFill>
            <a:srgbClr val="0E0A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59390" y="13053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QuizFaber</a:t>
            </a:r>
            <a:endParaRPr lang="en-US" sz="4450" dirty="0"/>
          </a:p>
        </p:txBody>
      </p:sp>
      <p:sp>
        <p:nvSpPr>
          <p:cNvPr id="3" name="Text 1"/>
          <p:cNvSpPr/>
          <p:nvPr/>
        </p:nvSpPr>
        <p:spPr>
          <a:xfrm>
            <a:off x="1525310" y="279951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Переваги</a:t>
            </a:r>
            <a:endParaRPr lang="en-US" sz="2200" dirty="0"/>
          </a:p>
        </p:txBody>
      </p:sp>
      <p:sp>
        <p:nvSpPr>
          <p:cNvPr id="4" name="Text 2"/>
          <p:cNvSpPr/>
          <p:nvPr/>
        </p:nvSpPr>
        <p:spPr>
          <a:xfrm>
            <a:off x="793790" y="337065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3"/>
          <p:cNvSpPr/>
          <p:nvPr/>
        </p:nvSpPr>
        <p:spPr>
          <a:xfrm>
            <a:off x="1156692" y="3937635"/>
            <a:ext cx="588180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Легкий у використанні і швидкий у встановленні.</a:t>
            </a:r>
            <a:endParaRPr lang="en-US" sz="1750" dirty="0"/>
          </a:p>
        </p:txBody>
      </p:sp>
      <p:sp>
        <p:nvSpPr>
          <p:cNvPr id="6" name="Text 4"/>
          <p:cNvSpPr/>
          <p:nvPr/>
        </p:nvSpPr>
        <p:spPr>
          <a:xfrm>
            <a:off x="1156692" y="4379833"/>
            <a:ext cx="588180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Підтримує локальне виконання тестів, що зручно для викладачів, які не мають доступу до постійного підключення до Інтернету.</a:t>
            </a:r>
            <a:endParaRPr lang="en-US" sz="1750" dirty="0"/>
          </a:p>
        </p:txBody>
      </p:sp>
      <p:sp>
        <p:nvSpPr>
          <p:cNvPr id="7" name="Text 5"/>
          <p:cNvSpPr/>
          <p:nvPr/>
        </p:nvSpPr>
        <p:spPr>
          <a:xfrm>
            <a:off x="1156692" y="5547836"/>
            <a:ext cx="588180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Добре підходить для невеликих навчальних програм або індивідуальних викладачів.</a:t>
            </a:r>
            <a:endParaRPr lang="en-US" sz="1750" dirty="0"/>
          </a:p>
        </p:txBody>
      </p:sp>
      <p:sp>
        <p:nvSpPr>
          <p:cNvPr id="8" name="Text 6"/>
          <p:cNvSpPr/>
          <p:nvPr/>
        </p:nvSpPr>
        <p:spPr>
          <a:xfrm>
            <a:off x="8290401" y="27668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Недоліки</a:t>
            </a:r>
            <a:endParaRPr lang="en-US" sz="2200" dirty="0"/>
          </a:p>
        </p:txBody>
      </p:sp>
      <p:sp>
        <p:nvSpPr>
          <p:cNvPr id="9" name="Text 7"/>
          <p:cNvSpPr/>
          <p:nvPr/>
        </p:nvSpPr>
        <p:spPr>
          <a:xfrm>
            <a:off x="7599521" y="337065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8"/>
          <p:cNvSpPr/>
          <p:nvPr/>
        </p:nvSpPr>
        <p:spPr>
          <a:xfrm>
            <a:off x="7962424" y="3937635"/>
            <a:ext cx="588180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Відсутність розширених можливостей для аналізу результатів та керування великими базами запитань.</a:t>
            </a:r>
            <a:endParaRPr lang="en-US" sz="1750" dirty="0"/>
          </a:p>
        </p:txBody>
      </p:sp>
      <p:sp>
        <p:nvSpPr>
          <p:cNvPr id="11" name="Text 9"/>
          <p:cNvSpPr/>
          <p:nvPr/>
        </p:nvSpPr>
        <p:spPr>
          <a:xfrm>
            <a:off x="7962424" y="4742736"/>
            <a:ext cx="588180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Обмежений сучасний інтерфейс, що може здатися застарілим для молодших користувачів.</a:t>
            </a:r>
            <a:endParaRPr lang="en-US" sz="1750" dirty="0"/>
          </a:p>
        </p:txBody>
      </p:sp>
      <p:sp>
        <p:nvSpPr>
          <p:cNvPr id="12" name="Text 10"/>
          <p:cNvSpPr/>
          <p:nvPr/>
        </p:nvSpPr>
        <p:spPr>
          <a:xfrm>
            <a:off x="7962424" y="5547836"/>
            <a:ext cx="588180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pitchFamily="34" charset="0"/>
                <a:ea typeface="Heebo" pitchFamily="34" charset="-122"/>
                <a:cs typeface="Heebo" pitchFamily="34" charset="-120"/>
              </a:rPr>
              <a:t>Менша кількість налаштувань для управління великими тестовими програмами або багатоетапними тестами.</a:t>
            </a:r>
            <a:endParaRPr lang="en-US" sz="1750" dirty="0"/>
          </a:p>
        </p:txBody>
      </p:sp>
      <p:sp>
        <p:nvSpPr>
          <p:cNvPr id="13" name="Прямокутник 12">
            <a:extLst>
              <a:ext uri="{FF2B5EF4-FFF2-40B4-BE49-F238E27FC236}">
                <a16:creationId xmlns:a16="http://schemas.microsoft.com/office/drawing/2014/main" id="{3DDE0B23-7C43-5C2A-E9CA-C8DA7290236C}"/>
              </a:ext>
            </a:extLst>
          </p:cNvPr>
          <p:cNvSpPr/>
          <p:nvPr/>
        </p:nvSpPr>
        <p:spPr>
          <a:xfrm>
            <a:off x="0" y="7630160"/>
            <a:ext cx="14630400" cy="599440"/>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6713" y="3008967"/>
            <a:ext cx="6694167" cy="3629025"/>
          </a:xfrm>
          <a:prstGeom prst="rect">
            <a:avLst/>
          </a:prstGeom>
        </p:spPr>
      </p:pic>
      <p:sp>
        <p:nvSpPr>
          <p:cNvPr id="3" name="Text 0"/>
          <p:cNvSpPr/>
          <p:nvPr/>
        </p:nvSpPr>
        <p:spPr>
          <a:xfrm>
            <a:off x="793790" y="533661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599521" y="3035816"/>
            <a:ext cx="6244709" cy="362902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На зображенні видно інтерфейс програми, що дозволяє користувачеві створювати нові запитання з різними типами відповідей: Multiple choice, Multiple answer, True/False, Open answer, Fill gap, Matching, Custom.Є можливість форматувати текст запитання і відповідей (шрифти, кольори), додавати зображення та інші мультимедійні елементи (значки фото та аудіо праворуч від питання). Зліва видно структуру тесту — користувач може додавати кілька запитань і організовувати їх за категоріями.</a:t>
            </a:r>
            <a:endParaRPr lang="en-US" sz="1750" dirty="0"/>
          </a:p>
        </p:txBody>
      </p:sp>
      <p:sp>
        <p:nvSpPr>
          <p:cNvPr id="5" name="Text 2"/>
          <p:cNvSpPr/>
          <p:nvPr/>
        </p:nvSpPr>
        <p:spPr>
          <a:xfrm>
            <a:off x="7599521" y="5849898"/>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Прямокутник 5">
            <a:extLst>
              <a:ext uri="{FF2B5EF4-FFF2-40B4-BE49-F238E27FC236}">
                <a16:creationId xmlns:a16="http://schemas.microsoft.com/office/drawing/2014/main" id="{5497C8FA-C857-578F-774C-D1188CFF7E6C}"/>
              </a:ext>
            </a:extLst>
          </p:cNvPr>
          <p:cNvSpPr/>
          <p:nvPr/>
        </p:nvSpPr>
        <p:spPr>
          <a:xfrm>
            <a:off x="0" y="7630160"/>
            <a:ext cx="14630400" cy="599440"/>
          </a:xfrm>
          <a:prstGeom prst="rect">
            <a:avLst/>
          </a:prstGeom>
          <a:solidFill>
            <a:srgbClr val="4A4761"/>
          </a:solidFill>
          <a:ln>
            <a:solidFill>
              <a:srgbClr val="4A47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pic>
        <p:nvPicPr>
          <p:cNvPr id="7" name="Image 0" descr="preencoded.png">
            <a:extLst>
              <a:ext uri="{FF2B5EF4-FFF2-40B4-BE49-F238E27FC236}">
                <a16:creationId xmlns:a16="http://schemas.microsoft.com/office/drawing/2014/main" id="{02BBD6FC-0902-3479-FF94-14ADCB6091B5}"/>
              </a:ext>
            </a:extLst>
          </p:cNvPr>
          <p:cNvPicPr>
            <a:picLocks noChangeAspect="1"/>
          </p:cNvPicPr>
          <p:nvPr/>
        </p:nvPicPr>
        <p:blipFill>
          <a:blip r:embed="rId4"/>
          <a:stretch>
            <a:fillRect/>
          </a:stretch>
        </p:blipFill>
        <p:spPr>
          <a:xfrm>
            <a:off x="0" y="0"/>
            <a:ext cx="14630400" cy="22126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95857"/>
          </a:xfrm>
          <a:prstGeom prst="rect">
            <a:avLst/>
          </a:prstGeom>
        </p:spPr>
      </p:pic>
      <p:sp>
        <p:nvSpPr>
          <p:cNvPr id="3" name="Text 0"/>
          <p:cNvSpPr/>
          <p:nvPr/>
        </p:nvSpPr>
        <p:spPr>
          <a:xfrm>
            <a:off x="586740" y="2612112"/>
            <a:ext cx="6274832" cy="523994"/>
          </a:xfrm>
          <a:prstGeom prst="rect">
            <a:avLst/>
          </a:prstGeom>
          <a:noFill/>
          <a:ln/>
        </p:spPr>
        <p:txBody>
          <a:bodyPr wrap="none" lIns="0" tIns="0" rIns="0" bIns="0" rtlCol="0" anchor="t"/>
          <a:lstStyle/>
          <a:p>
            <a:pPr marL="0" indent="0">
              <a:lnSpc>
                <a:spcPts val="4100"/>
              </a:lnSpc>
              <a:buNone/>
            </a:pPr>
            <a:r>
              <a:rPr lang="en-US" sz="3300" dirty="0">
                <a:solidFill>
                  <a:srgbClr val="F2F0F4"/>
                </a:solidFill>
                <a:latin typeface="Montserrat" pitchFamily="34" charset="0"/>
                <a:ea typeface="Montserrat" pitchFamily="34" charset="-122"/>
                <a:cs typeface="Montserrat" pitchFamily="34" charset="-120"/>
              </a:rPr>
              <a:t>Покращення та Доповнення</a:t>
            </a:r>
            <a:endParaRPr lang="en-US" sz="3300" dirty="0"/>
          </a:p>
        </p:txBody>
      </p:sp>
      <p:sp>
        <p:nvSpPr>
          <p:cNvPr id="4" name="Shape 1"/>
          <p:cNvSpPr/>
          <p:nvPr/>
        </p:nvSpPr>
        <p:spPr>
          <a:xfrm>
            <a:off x="586740" y="3576161"/>
            <a:ext cx="377190" cy="377190"/>
          </a:xfrm>
          <a:prstGeom prst="roundRect">
            <a:avLst>
              <a:gd name="adj" fmla="val 18670"/>
            </a:avLst>
          </a:prstGeom>
          <a:solidFill>
            <a:srgbClr val="31136C"/>
          </a:solidFill>
          <a:ln w="7620">
            <a:solidFill>
              <a:srgbClr val="4A2C85"/>
            </a:solidFill>
            <a:prstDash val="solid"/>
          </a:ln>
        </p:spPr>
        <p:txBody>
          <a:bodyPr/>
          <a:lstStyle/>
          <a:p>
            <a:endParaRPr lang="uk-UA"/>
          </a:p>
        </p:txBody>
      </p:sp>
      <p:sp>
        <p:nvSpPr>
          <p:cNvPr id="5" name="Text 2"/>
          <p:cNvSpPr/>
          <p:nvPr/>
        </p:nvSpPr>
        <p:spPr>
          <a:xfrm>
            <a:off x="729853" y="3639026"/>
            <a:ext cx="90845" cy="251460"/>
          </a:xfrm>
          <a:prstGeom prst="rect">
            <a:avLst/>
          </a:prstGeom>
          <a:noFill/>
          <a:ln/>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6" name="Text 3"/>
          <p:cNvSpPr/>
          <p:nvPr/>
        </p:nvSpPr>
        <p:spPr>
          <a:xfrm>
            <a:off x="1131570" y="3576161"/>
            <a:ext cx="2247067" cy="261937"/>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Сучасний Інтерфейс</a:t>
            </a:r>
            <a:endParaRPr lang="en-US" sz="1650" dirty="0"/>
          </a:p>
        </p:txBody>
      </p:sp>
      <p:sp>
        <p:nvSpPr>
          <p:cNvPr id="7" name="Text 4"/>
          <p:cNvSpPr/>
          <p:nvPr/>
        </p:nvSpPr>
        <p:spPr>
          <a:xfrm>
            <a:off x="1115484" y="4278153"/>
            <a:ext cx="3829050" cy="2681288"/>
          </a:xfrm>
          <a:prstGeom prst="rect">
            <a:avLst/>
          </a:prstGeom>
          <a:noFill/>
          <a:ln/>
        </p:spPr>
        <p:txBody>
          <a:bodyPr wrap="square" lIns="0" tIns="0" rIns="0" bIns="0" rtlCol="0" anchor="t"/>
          <a:lstStyle/>
          <a:p>
            <a:pPr marL="0" indent="0">
              <a:lnSpc>
                <a:spcPts val="2100"/>
              </a:lnSpc>
              <a:buNone/>
            </a:pPr>
            <a:r>
              <a:rPr lang="en-US" sz="1400" dirty="0" err="1">
                <a:solidFill>
                  <a:srgbClr val="DCD7E5"/>
                </a:solidFill>
                <a:latin typeface="Heebo" pitchFamily="34" charset="0"/>
                <a:ea typeface="Heebo" pitchFamily="34" charset="-122"/>
                <a:cs typeface="Heebo" pitchFamily="34" charset="-120"/>
              </a:rPr>
              <a:t>Інтерфейс</a:t>
            </a:r>
            <a:r>
              <a:rPr lang="en-US" sz="1400" dirty="0">
                <a:solidFill>
                  <a:srgbClr val="DCD7E5"/>
                </a:solidFill>
                <a:latin typeface="Heebo" pitchFamily="34" charset="0"/>
                <a:ea typeface="Heebo" pitchFamily="34" charset="-122"/>
                <a:cs typeface="Heebo" pitchFamily="34" charset="-120"/>
              </a:rPr>
              <a:t> обох програм виглядає застарілим. Для нашого проєкту варто реалізувати більш сучасний і зручний інтерфейс з використанням технології </a:t>
            </a:r>
            <a:r>
              <a:rPr lang="en-US" sz="1400" b="1" dirty="0">
                <a:solidFill>
                  <a:srgbClr val="DCD7E5"/>
                </a:solidFill>
                <a:latin typeface="Heebo" pitchFamily="34" charset="0"/>
                <a:ea typeface="Heebo" pitchFamily="34" charset="-122"/>
                <a:cs typeface="Heebo" pitchFamily="34" charset="-120"/>
              </a:rPr>
              <a:t>WPF (Windows Presentation Foundation)</a:t>
            </a:r>
            <a:r>
              <a:rPr lang="en-US" sz="1400" dirty="0">
                <a:solidFill>
                  <a:srgbClr val="DCD7E5"/>
                </a:solidFill>
                <a:latin typeface="Heebo" pitchFamily="34" charset="0"/>
                <a:ea typeface="Heebo" pitchFamily="34" charset="-122"/>
                <a:cs typeface="Heebo" pitchFamily="34" charset="-120"/>
              </a:rPr>
              <a:t>. Це дозволить створити інтуїтивніший і більш візуально привабливий дизайн. Наприклад, можна використовувати сучасні стилі кнопок, таблиць і анімації для полегшення навігації користувачів між різними функціями програми.</a:t>
            </a:r>
            <a:endParaRPr lang="en-US" sz="1400" dirty="0"/>
          </a:p>
        </p:txBody>
      </p:sp>
      <p:sp>
        <p:nvSpPr>
          <p:cNvPr id="8" name="Shape 5"/>
          <p:cNvSpPr/>
          <p:nvPr/>
        </p:nvSpPr>
        <p:spPr>
          <a:xfrm>
            <a:off x="5128260" y="3576161"/>
            <a:ext cx="377190" cy="377190"/>
          </a:xfrm>
          <a:prstGeom prst="roundRect">
            <a:avLst>
              <a:gd name="adj" fmla="val 18670"/>
            </a:avLst>
          </a:prstGeom>
          <a:solidFill>
            <a:srgbClr val="31136C"/>
          </a:solidFill>
          <a:ln w="7620">
            <a:solidFill>
              <a:srgbClr val="4A2C85"/>
            </a:solidFill>
            <a:prstDash val="solid"/>
          </a:ln>
        </p:spPr>
        <p:txBody>
          <a:bodyPr/>
          <a:lstStyle/>
          <a:p>
            <a:endParaRPr lang="uk-UA"/>
          </a:p>
        </p:txBody>
      </p:sp>
      <p:sp>
        <p:nvSpPr>
          <p:cNvPr id="9" name="Text 6"/>
          <p:cNvSpPr/>
          <p:nvPr/>
        </p:nvSpPr>
        <p:spPr>
          <a:xfrm>
            <a:off x="5245418" y="3639026"/>
            <a:ext cx="142875" cy="251460"/>
          </a:xfrm>
          <a:prstGeom prst="rect">
            <a:avLst/>
          </a:prstGeom>
          <a:noFill/>
          <a:ln/>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7"/>
          <p:cNvSpPr/>
          <p:nvPr/>
        </p:nvSpPr>
        <p:spPr>
          <a:xfrm>
            <a:off x="5673090" y="3576161"/>
            <a:ext cx="3398282" cy="261937"/>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Мультикористувацький Режим</a:t>
            </a:r>
            <a:endParaRPr lang="en-US" sz="1650" dirty="0"/>
          </a:p>
        </p:txBody>
      </p:sp>
      <p:sp>
        <p:nvSpPr>
          <p:cNvPr id="11" name="Text 8"/>
          <p:cNvSpPr/>
          <p:nvPr/>
        </p:nvSpPr>
        <p:spPr>
          <a:xfrm>
            <a:off x="5665047" y="4249719"/>
            <a:ext cx="3829050" cy="1876901"/>
          </a:xfrm>
          <a:prstGeom prst="rect">
            <a:avLst/>
          </a:prstGeom>
          <a:noFill/>
          <a:ln/>
        </p:spPr>
        <p:txBody>
          <a:bodyPr wrap="square" lIns="0" tIns="0" rIns="0" bIns="0" rtlCol="0" anchor="t"/>
          <a:lstStyle/>
          <a:p>
            <a:pPr marL="0" indent="0">
              <a:lnSpc>
                <a:spcPts val="2100"/>
              </a:lnSpc>
              <a:buNone/>
            </a:pPr>
            <a:r>
              <a:rPr lang="en-US" sz="1400" dirty="0">
                <a:solidFill>
                  <a:srgbClr val="DCD7E5"/>
                </a:solidFill>
                <a:latin typeface="Heebo" pitchFamily="34" charset="0"/>
                <a:ea typeface="Heebo" pitchFamily="34" charset="-122"/>
                <a:cs typeface="Heebo" pitchFamily="34" charset="-120"/>
              </a:rPr>
              <a:t> Реалізація підтримки декількох користувачів (викладачів, учнів та адміністраторів) зі своїми рівнями доступу. Наприклад, викладачі можуть створювати тести і призначати їх учням, а учні можуть проходити ці тести. Адміністратори ж можуть керувати системою, керувати обліковими записами та базами даних.</a:t>
            </a:r>
            <a:endParaRPr lang="en-US" sz="1400" dirty="0"/>
          </a:p>
        </p:txBody>
      </p:sp>
      <p:sp>
        <p:nvSpPr>
          <p:cNvPr id="12" name="Text 9"/>
          <p:cNvSpPr/>
          <p:nvPr/>
        </p:nvSpPr>
        <p:spPr>
          <a:xfrm>
            <a:off x="5665047" y="6403064"/>
            <a:ext cx="3829050" cy="1340644"/>
          </a:xfrm>
          <a:prstGeom prst="rect">
            <a:avLst/>
          </a:prstGeom>
          <a:noFill/>
          <a:ln/>
        </p:spPr>
        <p:txBody>
          <a:bodyPr wrap="square" lIns="0" tIns="0" rIns="0" bIns="0" rtlCol="0" anchor="t"/>
          <a:lstStyle/>
          <a:p>
            <a:pPr marL="0" indent="0">
              <a:lnSpc>
                <a:spcPts val="2100"/>
              </a:lnSpc>
              <a:buNone/>
            </a:pPr>
            <a:r>
              <a:rPr lang="en-US" sz="1400" dirty="0" err="1">
                <a:solidFill>
                  <a:srgbClr val="DCD7E5"/>
                </a:solidFill>
                <a:latin typeface="Heebo" pitchFamily="34" charset="0"/>
                <a:ea typeface="Heebo" pitchFamily="34" charset="-122"/>
                <a:cs typeface="Heebo" pitchFamily="34" charset="-120"/>
              </a:rPr>
              <a:t>Викладачі</a:t>
            </a:r>
            <a:r>
              <a:rPr lang="en-US" sz="1400" dirty="0">
                <a:solidFill>
                  <a:srgbClr val="DCD7E5"/>
                </a:solidFill>
                <a:latin typeface="Heebo" pitchFamily="34" charset="0"/>
                <a:ea typeface="Heebo" pitchFamily="34" charset="-122"/>
                <a:cs typeface="Heebo" pitchFamily="34" charset="-120"/>
              </a:rPr>
              <a:t> матимуть доступ до створення та редагування тестів, а також перегляду аналітики та звітів. Учні матимуть можливість лише проходити тести та переглядати свої результати.</a:t>
            </a:r>
            <a:endParaRPr lang="en-US" sz="1400" dirty="0"/>
          </a:p>
        </p:txBody>
      </p:sp>
      <p:sp>
        <p:nvSpPr>
          <p:cNvPr id="13" name="Shape 10"/>
          <p:cNvSpPr/>
          <p:nvPr/>
        </p:nvSpPr>
        <p:spPr>
          <a:xfrm>
            <a:off x="9669780" y="3576161"/>
            <a:ext cx="377190" cy="377190"/>
          </a:xfrm>
          <a:prstGeom prst="roundRect">
            <a:avLst>
              <a:gd name="adj" fmla="val 18670"/>
            </a:avLst>
          </a:prstGeom>
          <a:solidFill>
            <a:srgbClr val="31136C"/>
          </a:solidFill>
          <a:ln w="7620">
            <a:solidFill>
              <a:srgbClr val="4A2C85"/>
            </a:solidFill>
            <a:prstDash val="solid"/>
          </a:ln>
        </p:spPr>
        <p:txBody>
          <a:bodyPr/>
          <a:lstStyle/>
          <a:p>
            <a:endParaRPr lang="uk-UA"/>
          </a:p>
        </p:txBody>
      </p:sp>
      <p:sp>
        <p:nvSpPr>
          <p:cNvPr id="14" name="Text 11"/>
          <p:cNvSpPr/>
          <p:nvPr/>
        </p:nvSpPr>
        <p:spPr>
          <a:xfrm>
            <a:off x="9787414" y="3639026"/>
            <a:ext cx="141923" cy="251460"/>
          </a:xfrm>
          <a:prstGeom prst="rect">
            <a:avLst/>
          </a:prstGeom>
          <a:noFill/>
          <a:ln/>
        </p:spPr>
        <p:txBody>
          <a:bodyPr wrap="none" lIns="0" tIns="0" rIns="0" bIns="0" rtlCol="0" anchor="t"/>
          <a:lstStyle/>
          <a:p>
            <a:pPr marL="0" indent="0" algn="ctr">
              <a:lnSpc>
                <a:spcPts val="19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2"/>
          <p:cNvSpPr/>
          <p:nvPr/>
        </p:nvSpPr>
        <p:spPr>
          <a:xfrm>
            <a:off x="10214610" y="3576161"/>
            <a:ext cx="2670810" cy="261937"/>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База Даних та Аналітика</a:t>
            </a:r>
            <a:endParaRPr lang="en-US" sz="1650" dirty="0"/>
          </a:p>
        </p:txBody>
      </p:sp>
      <p:sp>
        <p:nvSpPr>
          <p:cNvPr id="16" name="Text 13"/>
          <p:cNvSpPr/>
          <p:nvPr/>
        </p:nvSpPr>
        <p:spPr>
          <a:xfrm>
            <a:off x="10214610" y="4278153"/>
            <a:ext cx="3829050" cy="1340644"/>
          </a:xfrm>
          <a:prstGeom prst="rect">
            <a:avLst/>
          </a:prstGeom>
          <a:noFill/>
          <a:ln/>
        </p:spPr>
        <p:txBody>
          <a:bodyPr wrap="square" lIns="0" tIns="0" rIns="0" bIns="0" rtlCol="0" anchor="t"/>
          <a:lstStyle/>
          <a:p>
            <a:pPr>
              <a:lnSpc>
                <a:spcPts val="2100"/>
              </a:lnSpc>
            </a:pPr>
            <a:r>
              <a:rPr lang="en-US" sz="1400" dirty="0">
                <a:solidFill>
                  <a:schemeClr val="bg1"/>
                </a:solidFill>
                <a:latin typeface="Amasis MT Pro Light" panose="020F0502020204030204" pitchFamily="18" charset="0"/>
                <a:ea typeface="Heebo" pitchFamily="34" charset="-122"/>
                <a:cs typeface="Heebo" pitchFamily="34" charset="-120"/>
              </a:rPr>
              <a:t>Зберігання результатів тестів у базі даних (наприклад, за допомогою </a:t>
            </a:r>
            <a:r>
              <a:rPr lang="en-US" sz="1400" b="1" u="sng" dirty="0">
                <a:solidFill>
                  <a:schemeClr val="bg1"/>
                </a:solidFill>
                <a:latin typeface="Amasis MT Pro Light" panose="020F0502020204030204" pitchFamily="18"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ADO.Net</a:t>
            </a:r>
            <a:r>
              <a:rPr lang="en-US" sz="1400" dirty="0">
                <a:solidFill>
                  <a:schemeClr val="bg1"/>
                </a:solidFill>
                <a:latin typeface="Amasis MT Pro Light" panose="020F0502020204030204" pitchFamily="18" charset="0"/>
                <a:ea typeface="Heebo" pitchFamily="34" charset="-122"/>
                <a:cs typeface="Heebo" pitchFamily="34" charset="-120"/>
              </a:rPr>
              <a:t> або </a:t>
            </a:r>
            <a:r>
              <a:rPr lang="en-US" sz="1400" b="1" dirty="0">
                <a:solidFill>
                  <a:schemeClr val="bg1"/>
                </a:solidFill>
                <a:latin typeface="Amasis MT Pro Light" panose="020F0502020204030204" pitchFamily="18" charset="0"/>
                <a:ea typeface="Heebo" pitchFamily="34" charset="-122"/>
                <a:cs typeface="Heebo" pitchFamily="34" charset="-120"/>
              </a:rPr>
              <a:t>Entity Framework</a:t>
            </a:r>
            <a:r>
              <a:rPr lang="en-US" sz="1400" dirty="0">
                <a:solidFill>
                  <a:schemeClr val="bg1"/>
                </a:solidFill>
                <a:latin typeface="Amasis MT Pro Light" panose="020F0502020204030204" pitchFamily="18" charset="0"/>
                <a:ea typeface="Heebo" pitchFamily="34" charset="-122"/>
                <a:cs typeface="Heebo" pitchFamily="34" charset="-120"/>
              </a:rPr>
              <a:t>) дозволить користувачам переглядати історію тестувань, результати за певний період і відстежувати </a:t>
            </a:r>
            <a:r>
              <a:rPr lang="en-US" sz="1400" dirty="0" err="1">
                <a:solidFill>
                  <a:schemeClr val="bg1"/>
                </a:solidFill>
                <a:latin typeface="Amasis MT Pro Light" panose="020F0502020204030204" pitchFamily="18" charset="0"/>
                <a:ea typeface="Heebo" pitchFamily="34" charset="-122"/>
                <a:cs typeface="Heebo" pitchFamily="2" charset="-79"/>
              </a:rPr>
              <a:t>прогрес</a:t>
            </a:r>
            <a:r>
              <a:rPr lang="en-US" sz="1400" dirty="0">
                <a:solidFill>
                  <a:schemeClr val="bg1"/>
                </a:solidFill>
                <a:latin typeface="Amasis MT Pro Light" panose="020F0502020204030204" pitchFamily="18" charset="0"/>
                <a:ea typeface="Heebo" pitchFamily="34" charset="-122"/>
                <a:cs typeface="Heebo" pitchFamily="2" charset="-79"/>
              </a:rPr>
              <a:t>.</a:t>
            </a:r>
            <a:r>
              <a:rPr lang="uk-UA" sz="1400" dirty="0">
                <a:solidFill>
                  <a:schemeClr val="bg1"/>
                </a:solidFill>
                <a:latin typeface="Heebo" pitchFamily="34" charset="0"/>
                <a:ea typeface="Heebo" pitchFamily="34" charset="-122"/>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Можна</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додати</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просту</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аналітику</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яка дозволить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викладачам</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бачити</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загальний</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прогрес</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учнів</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кількість</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правильних</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і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неправильних</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відповідей</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середній</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час на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виконання</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тестів</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і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результати</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в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різних</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 </a:t>
            </a:r>
            <a:r>
              <a:rPr lang="ru-RU" sz="1400" dirty="0" err="1">
                <a:solidFill>
                  <a:schemeClr val="bg1"/>
                </a:solidFill>
                <a:effectLst/>
                <a:latin typeface="Times New Roman" panose="02020603050405020304" pitchFamily="18" charset="0"/>
                <a:ea typeface="Calibri" panose="020F0502020204030204" pitchFamily="34" charset="0"/>
                <a:cs typeface="Heebo" pitchFamily="2" charset="-79"/>
              </a:rPr>
              <a:t>категоріях</a:t>
            </a:r>
            <a:r>
              <a:rPr lang="ru-RU" sz="1400" dirty="0">
                <a:solidFill>
                  <a:schemeClr val="bg1"/>
                </a:solidFill>
                <a:effectLst/>
                <a:latin typeface="Times New Roman" panose="02020603050405020304" pitchFamily="18" charset="0"/>
                <a:ea typeface="Calibri" panose="020F0502020204030204" pitchFamily="34" charset="0"/>
                <a:cs typeface="Heebo" pitchFamily="2" charset="-79"/>
              </a:rPr>
              <a:t>.</a:t>
            </a:r>
            <a:endParaRPr lang="uk-UA" sz="1400" dirty="0">
              <a:solidFill>
                <a:schemeClr val="bg1"/>
              </a:solidFill>
              <a:effectLst/>
              <a:latin typeface="Calibri" panose="020F0502020204030204" pitchFamily="34" charset="0"/>
              <a:ea typeface="Calibri" panose="020F0502020204030204" pitchFamily="34" charset="0"/>
              <a:cs typeface="Heebo" pitchFamily="2" charset="-79"/>
            </a:endParaRPr>
          </a:p>
          <a:p>
            <a:pPr marL="0" indent="0">
              <a:lnSpc>
                <a:spcPts val="2100"/>
              </a:lnSpc>
              <a:buNone/>
            </a:pPr>
            <a:endParaRPr lang="en-US" sz="1400" dirty="0">
              <a:solidFill>
                <a:schemeClr val="bg1"/>
              </a:solidFill>
              <a:latin typeface="Amasis MT Pro Light" panose="020F0502020204030204" pitchFamily="18" charset="0"/>
            </a:endParaRPr>
          </a:p>
        </p:txBody>
      </p:sp>
      <p:sp>
        <p:nvSpPr>
          <p:cNvPr id="17" name="Text 14"/>
          <p:cNvSpPr/>
          <p:nvPr/>
        </p:nvSpPr>
        <p:spPr>
          <a:xfrm>
            <a:off x="586740" y="7445216"/>
            <a:ext cx="13456920" cy="268129"/>
          </a:xfrm>
          <a:prstGeom prst="rect">
            <a:avLst/>
          </a:prstGeom>
          <a:noFill/>
          <a:ln/>
        </p:spPr>
        <p:txBody>
          <a:bodyPr wrap="none" lIns="0" tIns="0" rIns="0" bIns="0" rtlCol="0" anchor="t"/>
          <a:lstStyle/>
          <a:p>
            <a:pPr marL="0" indent="0">
              <a:lnSpc>
                <a:spcPts val="2100"/>
              </a:lnSpc>
              <a:buNone/>
            </a:pPr>
            <a:endParaRPr lang="en-US" sz="1300" dirty="0"/>
          </a:p>
        </p:txBody>
      </p:sp>
      <mc:AlternateContent xmlns:mc="http://schemas.openxmlformats.org/markup-compatibility/2006">
        <mc:Choice xmlns:p14="http://schemas.microsoft.com/office/powerpoint/2010/main" Requires="p14">
          <p:contentPart p14:bwMode="auto" r:id="rId5">
            <p14:nvContentPartPr>
              <p14:cNvPr id="18" name="Рукописні дані 17">
                <a:extLst>
                  <a:ext uri="{FF2B5EF4-FFF2-40B4-BE49-F238E27FC236}">
                    <a16:creationId xmlns:a16="http://schemas.microsoft.com/office/drawing/2014/main" id="{2FA32DEB-897D-F773-6AD8-2B36B8065A4E}"/>
                  </a:ext>
                </a:extLst>
              </p14:cNvPr>
              <p14:cNvContentPartPr/>
              <p14:nvPr/>
            </p14:nvContentPartPr>
            <p14:xfrm>
              <a:off x="11974046" y="5268463"/>
              <a:ext cx="360" cy="360"/>
            </p14:xfrm>
          </p:contentPart>
        </mc:Choice>
        <mc:Fallback>
          <p:pic>
            <p:nvPicPr>
              <p:cNvPr id="18" name="Рукописні дані 17">
                <a:extLst>
                  <a:ext uri="{FF2B5EF4-FFF2-40B4-BE49-F238E27FC236}">
                    <a16:creationId xmlns:a16="http://schemas.microsoft.com/office/drawing/2014/main" id="{2FA32DEB-897D-F773-6AD8-2B36B8065A4E}"/>
                  </a:ext>
                </a:extLst>
              </p:cNvPr>
              <p:cNvPicPr/>
              <p:nvPr/>
            </p:nvPicPr>
            <p:blipFill>
              <a:blip r:embed="rId6"/>
              <a:stretch>
                <a:fillRect/>
              </a:stretch>
            </p:blipFill>
            <p:spPr>
              <a:xfrm>
                <a:off x="11920406" y="516046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Рукописні дані 18">
                <a:extLst>
                  <a:ext uri="{FF2B5EF4-FFF2-40B4-BE49-F238E27FC236}">
                    <a16:creationId xmlns:a16="http://schemas.microsoft.com/office/drawing/2014/main" id="{6EF0BFC4-ACD9-92B4-D5C9-80A3329FFA6B}"/>
                  </a:ext>
                </a:extLst>
              </p14:cNvPr>
              <p14:cNvContentPartPr/>
              <p14:nvPr/>
            </p14:nvContentPartPr>
            <p14:xfrm>
              <a:off x="12163578" y="5290481"/>
              <a:ext cx="360" cy="360"/>
            </p14:xfrm>
          </p:contentPart>
        </mc:Choice>
        <mc:Fallback>
          <p:pic>
            <p:nvPicPr>
              <p:cNvPr id="19" name="Рукописні дані 18">
                <a:extLst>
                  <a:ext uri="{FF2B5EF4-FFF2-40B4-BE49-F238E27FC236}">
                    <a16:creationId xmlns:a16="http://schemas.microsoft.com/office/drawing/2014/main" id="{6EF0BFC4-ACD9-92B4-D5C9-80A3329FFA6B}"/>
                  </a:ext>
                </a:extLst>
              </p:cNvPr>
              <p:cNvPicPr/>
              <p:nvPr/>
            </p:nvPicPr>
            <p:blipFill>
              <a:blip r:embed="rId6"/>
              <a:stretch>
                <a:fillRect/>
              </a:stretch>
            </p:blipFill>
            <p:spPr>
              <a:xfrm>
                <a:off x="12109578" y="5182481"/>
                <a:ext cx="108000" cy="216000"/>
              </a:xfrm>
              <a:prstGeom prst="rect">
                <a:avLst/>
              </a:prstGeom>
            </p:spPr>
          </p:pic>
        </mc:Fallback>
      </mc:AlternateContent>
      <p:sp>
        <p:nvSpPr>
          <p:cNvPr id="21" name="Прямокутник 20">
            <a:extLst>
              <a:ext uri="{FF2B5EF4-FFF2-40B4-BE49-F238E27FC236}">
                <a16:creationId xmlns:a16="http://schemas.microsoft.com/office/drawing/2014/main" id="{FBD2365A-AEBA-7DDE-1C57-92F9EF18F7BE}"/>
              </a:ext>
            </a:extLst>
          </p:cNvPr>
          <p:cNvSpPr/>
          <p:nvPr/>
        </p:nvSpPr>
        <p:spPr>
          <a:xfrm>
            <a:off x="0" y="7738347"/>
            <a:ext cx="14630400" cy="486251"/>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6040"/>
          </a:xfrm>
          <a:prstGeom prst="rect">
            <a:avLst/>
          </a:prstGeom>
        </p:spPr>
      </p:pic>
      <p:sp>
        <p:nvSpPr>
          <p:cNvPr id="3" name="Text 0"/>
          <p:cNvSpPr/>
          <p:nvPr/>
        </p:nvSpPr>
        <p:spPr>
          <a:xfrm>
            <a:off x="729615" y="3345061"/>
            <a:ext cx="8051602" cy="651510"/>
          </a:xfrm>
          <a:prstGeom prst="rect">
            <a:avLst/>
          </a:prstGeom>
          <a:noFill/>
          <a:ln/>
        </p:spPr>
        <p:txBody>
          <a:bodyPr wrap="none" lIns="0" tIns="0" rIns="0" bIns="0" rtlCol="0" anchor="t"/>
          <a:lstStyle/>
          <a:p>
            <a:pPr marL="0" indent="0">
              <a:lnSpc>
                <a:spcPts val="5100"/>
              </a:lnSpc>
              <a:buNone/>
            </a:pPr>
            <a:r>
              <a:rPr lang="en-US" sz="4100" dirty="0">
                <a:solidFill>
                  <a:srgbClr val="F2F0F4"/>
                </a:solidFill>
                <a:latin typeface="Montserrat" pitchFamily="34" charset="0"/>
                <a:ea typeface="Montserrat" pitchFamily="34" charset="-122"/>
                <a:cs typeface="Montserrat" pitchFamily="34" charset="-120"/>
              </a:rPr>
              <a:t>Функції, які варто запозичити</a:t>
            </a:r>
            <a:endParaRPr lang="en-US" sz="4100" dirty="0"/>
          </a:p>
        </p:txBody>
      </p:sp>
      <p:pic>
        <p:nvPicPr>
          <p:cNvPr id="4" name="Image 1" descr="preencoded.png"/>
          <p:cNvPicPr>
            <a:picLocks noChangeAspect="1"/>
          </p:cNvPicPr>
          <p:nvPr/>
        </p:nvPicPr>
        <p:blipFill>
          <a:blip r:embed="rId4"/>
          <a:stretch>
            <a:fillRect/>
          </a:stretch>
        </p:blipFill>
        <p:spPr>
          <a:xfrm>
            <a:off x="729615" y="4309229"/>
            <a:ext cx="521137" cy="521137"/>
          </a:xfrm>
          <a:prstGeom prst="rect">
            <a:avLst/>
          </a:prstGeom>
        </p:spPr>
      </p:pic>
      <p:sp>
        <p:nvSpPr>
          <p:cNvPr id="5" name="Text 1"/>
          <p:cNvSpPr/>
          <p:nvPr/>
        </p:nvSpPr>
        <p:spPr>
          <a:xfrm>
            <a:off x="729615" y="5038844"/>
            <a:ext cx="2606040" cy="32575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Типи запитань</a:t>
            </a:r>
            <a:endParaRPr lang="en-US" sz="2050" dirty="0"/>
          </a:p>
        </p:txBody>
      </p:sp>
      <p:sp>
        <p:nvSpPr>
          <p:cNvPr id="6" name="Text 2"/>
          <p:cNvSpPr/>
          <p:nvPr/>
        </p:nvSpPr>
        <p:spPr>
          <a:xfrm>
            <a:off x="729615" y="5489615"/>
            <a:ext cx="4181951" cy="2000964"/>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pitchFamily="34" charset="0"/>
                <a:ea typeface="Heebo" pitchFamily="34" charset="-122"/>
                <a:cs typeface="Heebo" pitchFamily="34" charset="-120"/>
              </a:rPr>
              <a:t>З обох застосунків варто взяти різноманітні типи запитань: Maltiple choice, True/False, Fill gap, Matching. Однак варто також додати підтримку Open answer як це є в </a:t>
            </a:r>
            <a:r>
              <a:rPr lang="en-US" sz="1600" b="1" dirty="0">
                <a:solidFill>
                  <a:srgbClr val="DCD7E5"/>
                </a:solidFill>
                <a:latin typeface="Heebo" pitchFamily="34" charset="0"/>
                <a:ea typeface="Heebo" pitchFamily="34" charset="-122"/>
                <a:cs typeface="Heebo" pitchFamily="34" charset="-120"/>
              </a:rPr>
              <a:t>QuizFaber</a:t>
            </a:r>
            <a:r>
              <a:rPr lang="en-US" sz="1600" dirty="0">
                <a:solidFill>
                  <a:srgbClr val="DCD7E5"/>
                </a:solidFill>
                <a:latin typeface="Heebo" pitchFamily="34" charset="0"/>
                <a:ea typeface="Heebo" pitchFamily="34" charset="-122"/>
                <a:cs typeface="Heebo" pitchFamily="34" charset="-120"/>
              </a:rPr>
              <a:t>. Це забезпечить більшу гнучкість при створенні тестів.</a:t>
            </a:r>
            <a:endParaRPr lang="en-US" sz="1600" dirty="0"/>
          </a:p>
        </p:txBody>
      </p:sp>
      <p:pic>
        <p:nvPicPr>
          <p:cNvPr id="7" name="Image 2" descr="preencoded.png"/>
          <p:cNvPicPr>
            <a:picLocks noChangeAspect="1"/>
          </p:cNvPicPr>
          <p:nvPr/>
        </p:nvPicPr>
        <p:blipFill>
          <a:blip r:embed="rId5"/>
          <a:stretch>
            <a:fillRect/>
          </a:stretch>
        </p:blipFill>
        <p:spPr>
          <a:xfrm>
            <a:off x="5224224" y="4309229"/>
            <a:ext cx="521137" cy="521137"/>
          </a:xfrm>
          <a:prstGeom prst="rect">
            <a:avLst/>
          </a:prstGeom>
        </p:spPr>
      </p:pic>
      <p:sp>
        <p:nvSpPr>
          <p:cNvPr id="8" name="Text 3"/>
          <p:cNvSpPr/>
          <p:nvPr/>
        </p:nvSpPr>
        <p:spPr>
          <a:xfrm>
            <a:off x="5224224" y="5038844"/>
            <a:ext cx="3677364" cy="32575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Мультимедійні можливості</a:t>
            </a:r>
            <a:endParaRPr lang="en-US" sz="2050" dirty="0"/>
          </a:p>
        </p:txBody>
      </p:sp>
      <p:sp>
        <p:nvSpPr>
          <p:cNvPr id="9" name="Text 4"/>
          <p:cNvSpPr/>
          <p:nvPr/>
        </p:nvSpPr>
        <p:spPr>
          <a:xfrm>
            <a:off x="5224224" y="5489615"/>
            <a:ext cx="4181951" cy="2000964"/>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pitchFamily="34" charset="0"/>
                <a:ea typeface="Heebo" pitchFamily="34" charset="-122"/>
                <a:cs typeface="Heebo" pitchFamily="34" charset="-120"/>
              </a:rPr>
              <a:t>Як </a:t>
            </a:r>
            <a:r>
              <a:rPr lang="en-US" sz="1600" b="1" dirty="0">
                <a:solidFill>
                  <a:srgbClr val="DCD7E5"/>
                </a:solidFill>
                <a:latin typeface="Heebo" pitchFamily="34" charset="0"/>
                <a:ea typeface="Heebo" pitchFamily="34" charset="-122"/>
                <a:cs typeface="Heebo" pitchFamily="34" charset="-120"/>
              </a:rPr>
              <a:t>ExamView</a:t>
            </a:r>
            <a:r>
              <a:rPr lang="en-US" sz="1600" dirty="0">
                <a:solidFill>
                  <a:srgbClr val="DCD7E5"/>
                </a:solidFill>
                <a:latin typeface="Heebo" pitchFamily="34" charset="0"/>
                <a:ea typeface="Heebo" pitchFamily="34" charset="-122"/>
                <a:cs typeface="Heebo" pitchFamily="34" charset="-120"/>
              </a:rPr>
              <a:t>, так і </a:t>
            </a:r>
            <a:r>
              <a:rPr lang="en-US" sz="1600" b="1" dirty="0">
                <a:solidFill>
                  <a:srgbClr val="DCD7E5"/>
                </a:solidFill>
                <a:latin typeface="Heebo" pitchFamily="34" charset="0"/>
                <a:ea typeface="Heebo" pitchFamily="34" charset="-122"/>
                <a:cs typeface="Heebo" pitchFamily="34" charset="-120"/>
              </a:rPr>
              <a:t>QuizFaber</a:t>
            </a:r>
            <a:r>
              <a:rPr lang="en-US" sz="1600" dirty="0">
                <a:solidFill>
                  <a:srgbClr val="DCD7E5"/>
                </a:solidFill>
                <a:latin typeface="Heebo" pitchFamily="34" charset="0"/>
                <a:ea typeface="Heebo" pitchFamily="34" charset="-122"/>
                <a:cs typeface="Heebo" pitchFamily="34" charset="-120"/>
              </a:rPr>
              <a:t> підтримують додавання зображень та інших мультимедійних елементів. Це варто реалізувати і в нашому проєкті, щоб викладачі могли додавати візуальні або аудіо матеріали для складніших завдань.</a:t>
            </a:r>
            <a:endParaRPr lang="en-US" sz="1600" dirty="0"/>
          </a:p>
        </p:txBody>
      </p:sp>
      <p:pic>
        <p:nvPicPr>
          <p:cNvPr id="10" name="Image 3" descr="preencoded.png"/>
          <p:cNvPicPr>
            <a:picLocks noChangeAspect="1"/>
          </p:cNvPicPr>
          <p:nvPr/>
        </p:nvPicPr>
        <p:blipFill>
          <a:blip r:embed="rId6"/>
          <a:stretch>
            <a:fillRect/>
          </a:stretch>
        </p:blipFill>
        <p:spPr>
          <a:xfrm>
            <a:off x="9718834" y="4309229"/>
            <a:ext cx="521137" cy="521137"/>
          </a:xfrm>
          <a:prstGeom prst="rect">
            <a:avLst/>
          </a:prstGeom>
        </p:spPr>
      </p:pic>
      <p:sp>
        <p:nvSpPr>
          <p:cNvPr id="11" name="Text 5"/>
          <p:cNvSpPr/>
          <p:nvPr/>
        </p:nvSpPr>
        <p:spPr>
          <a:xfrm>
            <a:off x="9718834" y="5038844"/>
            <a:ext cx="2639020" cy="32575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Організація питань</a:t>
            </a:r>
            <a:endParaRPr lang="en-US" sz="2050" dirty="0"/>
          </a:p>
        </p:txBody>
      </p:sp>
      <p:sp>
        <p:nvSpPr>
          <p:cNvPr id="12" name="Text 6"/>
          <p:cNvSpPr/>
          <p:nvPr/>
        </p:nvSpPr>
        <p:spPr>
          <a:xfrm>
            <a:off x="9718834" y="5489615"/>
            <a:ext cx="4181951" cy="2000964"/>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pitchFamily="34" charset="0"/>
                <a:ea typeface="Heebo" pitchFamily="34" charset="-122"/>
                <a:cs typeface="Heebo" pitchFamily="34" charset="-120"/>
              </a:rPr>
              <a:t>Можливість категоризації питань за темами чи розділами, як у обох застосунках, допоможе викладачам швидко знаходити потрібні запитання і використовувати їх для тестів. Це важливо реалізувати у нашій системі для зручності.</a:t>
            </a:r>
            <a:endParaRPr lang="en-US" sz="1600" dirty="0"/>
          </a:p>
        </p:txBody>
      </p:sp>
      <p:sp>
        <p:nvSpPr>
          <p:cNvPr id="13" name="Прямокутник 12">
            <a:extLst>
              <a:ext uri="{FF2B5EF4-FFF2-40B4-BE49-F238E27FC236}">
                <a16:creationId xmlns:a16="http://schemas.microsoft.com/office/drawing/2014/main" id="{337892A2-8399-89AC-1A40-CDD33607CFEA}"/>
              </a:ext>
            </a:extLst>
          </p:cNvPr>
          <p:cNvSpPr/>
          <p:nvPr/>
        </p:nvSpPr>
        <p:spPr>
          <a:xfrm>
            <a:off x="0" y="7713941"/>
            <a:ext cx="14630400" cy="515659"/>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9746"/>
            <a:ext cx="7556421" cy="978218"/>
          </a:xfrm>
          <a:prstGeom prst="rect">
            <a:avLst/>
          </a:prstGeom>
          <a:noFill/>
          <a:ln/>
        </p:spPr>
        <p:txBody>
          <a:bodyPr wrap="non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Висновок</a:t>
            </a:r>
            <a:endParaRPr lang="en-US" sz="6150" dirty="0"/>
          </a:p>
        </p:txBody>
      </p:sp>
      <p:sp>
        <p:nvSpPr>
          <p:cNvPr id="4" name="Text 1"/>
          <p:cNvSpPr/>
          <p:nvPr/>
        </p:nvSpPr>
        <p:spPr>
          <a:xfrm>
            <a:off x="793790" y="404812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Ми детально розглянули можливості для створення десктопного застосунку для управління тестуванням. Ми виявили, що існуючі рішення, такі як ExamView та QuizFaber, мають багато цінних функцій, які ми можемо адаптувати до наших потреб.</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728" y="730448"/>
            <a:ext cx="7703344" cy="1286351"/>
          </a:xfrm>
          <a:prstGeom prst="rect">
            <a:avLst/>
          </a:prstGeom>
          <a:noFill/>
          <a:ln/>
        </p:spPr>
        <p:txBody>
          <a:bodyPr wrap="square" lIns="0" tIns="0" rIns="0" bIns="0" rtlCol="0" anchor="t"/>
          <a:lstStyle/>
          <a:p>
            <a:pPr marL="0" indent="0">
              <a:lnSpc>
                <a:spcPts val="5050"/>
              </a:lnSpc>
              <a:buNone/>
            </a:pPr>
            <a:r>
              <a:rPr lang="en-US" sz="4050" dirty="0">
                <a:solidFill>
                  <a:srgbClr val="F2F0F4"/>
                </a:solidFill>
                <a:latin typeface="Montserrat" pitchFamily="34" charset="0"/>
                <a:ea typeface="Montserrat" pitchFamily="34" charset="-122"/>
                <a:cs typeface="Montserrat" pitchFamily="34" charset="-120"/>
              </a:rPr>
              <a:t>Проблеми, які вирішує аплікація</a:t>
            </a:r>
            <a:endParaRPr lang="en-US" sz="4050" dirty="0"/>
          </a:p>
        </p:txBody>
      </p:sp>
      <p:sp>
        <p:nvSpPr>
          <p:cNvPr id="4" name="Shape 1"/>
          <p:cNvSpPr/>
          <p:nvPr/>
        </p:nvSpPr>
        <p:spPr>
          <a:xfrm>
            <a:off x="6206728" y="2556867"/>
            <a:ext cx="463034" cy="463034"/>
          </a:xfrm>
          <a:prstGeom prst="roundRect">
            <a:avLst>
              <a:gd name="adj" fmla="val 18669"/>
            </a:avLst>
          </a:prstGeom>
          <a:solidFill>
            <a:srgbClr val="31136C"/>
          </a:solidFill>
          <a:ln w="7620">
            <a:solidFill>
              <a:srgbClr val="4A2C85"/>
            </a:solidFill>
            <a:prstDash val="solid"/>
          </a:ln>
        </p:spPr>
        <p:txBody>
          <a:bodyPr/>
          <a:lstStyle/>
          <a:p>
            <a:endParaRPr lang="uk-UA"/>
          </a:p>
        </p:txBody>
      </p:sp>
      <p:sp>
        <p:nvSpPr>
          <p:cNvPr id="5" name="Text 2"/>
          <p:cNvSpPr/>
          <p:nvPr/>
        </p:nvSpPr>
        <p:spPr>
          <a:xfrm>
            <a:off x="6382464" y="2634020"/>
            <a:ext cx="111443"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6" name="Text 3"/>
          <p:cNvSpPr/>
          <p:nvPr/>
        </p:nvSpPr>
        <p:spPr>
          <a:xfrm>
            <a:off x="6875502" y="2556867"/>
            <a:ext cx="3080028" cy="643176"/>
          </a:xfrm>
          <a:prstGeom prst="rect">
            <a:avLst/>
          </a:prstGeom>
          <a:noFill/>
          <a:ln/>
        </p:spPr>
        <p:txBody>
          <a:bodyPr wrap="squar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Організація тестування</a:t>
            </a:r>
            <a:endParaRPr lang="en-US" sz="2000" dirty="0"/>
          </a:p>
        </p:txBody>
      </p:sp>
      <p:sp>
        <p:nvSpPr>
          <p:cNvPr id="7" name="Text 4"/>
          <p:cNvSpPr/>
          <p:nvPr/>
        </p:nvSpPr>
        <p:spPr>
          <a:xfrm>
            <a:off x="6875502" y="3323511"/>
            <a:ext cx="3080028" cy="1317308"/>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pitchFamily="34" charset="0"/>
                <a:ea typeface="Heebo" pitchFamily="34" charset="-122"/>
                <a:cs typeface="Heebo" pitchFamily="34" charset="-120"/>
              </a:rPr>
              <a:t>Створення та проведення тестів для великої кількості студентів може бути складним і вимагати багато часу.</a:t>
            </a:r>
            <a:endParaRPr lang="en-US" sz="1600" dirty="0"/>
          </a:p>
        </p:txBody>
      </p:sp>
      <p:sp>
        <p:nvSpPr>
          <p:cNvPr id="8" name="Shape 5"/>
          <p:cNvSpPr/>
          <p:nvPr/>
        </p:nvSpPr>
        <p:spPr>
          <a:xfrm>
            <a:off x="10161270" y="2556867"/>
            <a:ext cx="463034" cy="463034"/>
          </a:xfrm>
          <a:prstGeom prst="roundRect">
            <a:avLst>
              <a:gd name="adj" fmla="val 18669"/>
            </a:avLst>
          </a:prstGeom>
          <a:solidFill>
            <a:srgbClr val="31136C"/>
          </a:solidFill>
          <a:ln w="7620">
            <a:solidFill>
              <a:srgbClr val="4A2C85"/>
            </a:solidFill>
            <a:prstDash val="solid"/>
          </a:ln>
        </p:spPr>
        <p:txBody>
          <a:bodyPr/>
          <a:lstStyle/>
          <a:p>
            <a:endParaRPr lang="uk-UA"/>
          </a:p>
        </p:txBody>
      </p:sp>
      <p:sp>
        <p:nvSpPr>
          <p:cNvPr id="9" name="Text 6"/>
          <p:cNvSpPr/>
          <p:nvPr/>
        </p:nvSpPr>
        <p:spPr>
          <a:xfrm>
            <a:off x="10305098" y="2634020"/>
            <a:ext cx="17537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0" name="Text 7"/>
          <p:cNvSpPr/>
          <p:nvPr/>
        </p:nvSpPr>
        <p:spPr>
          <a:xfrm>
            <a:off x="10830044" y="2556867"/>
            <a:ext cx="3080028" cy="643176"/>
          </a:xfrm>
          <a:prstGeom prst="rect">
            <a:avLst/>
          </a:prstGeom>
          <a:noFill/>
          <a:ln/>
        </p:spPr>
        <p:txBody>
          <a:bodyPr wrap="squar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Автоматизація перевірки</a:t>
            </a:r>
            <a:endParaRPr lang="en-US" sz="2000" dirty="0"/>
          </a:p>
        </p:txBody>
      </p:sp>
      <p:sp>
        <p:nvSpPr>
          <p:cNvPr id="11" name="Text 8"/>
          <p:cNvSpPr/>
          <p:nvPr/>
        </p:nvSpPr>
        <p:spPr>
          <a:xfrm>
            <a:off x="10830044" y="3323511"/>
            <a:ext cx="3080028" cy="1646634"/>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pitchFamily="34" charset="0"/>
                <a:ea typeface="Heebo" pitchFamily="34" charset="-122"/>
                <a:cs typeface="Heebo" pitchFamily="34" charset="-120"/>
              </a:rPr>
              <a:t>Відсутність автоматизації процесу перевірки знань перекладає навантаження на викладачів, що може призвести до виснаження та помилок.</a:t>
            </a:r>
            <a:endParaRPr lang="en-US" sz="1600" dirty="0"/>
          </a:p>
        </p:txBody>
      </p:sp>
      <p:sp>
        <p:nvSpPr>
          <p:cNvPr id="12" name="Shape 9"/>
          <p:cNvSpPr/>
          <p:nvPr/>
        </p:nvSpPr>
        <p:spPr>
          <a:xfrm>
            <a:off x="6206728" y="5407343"/>
            <a:ext cx="463034" cy="463034"/>
          </a:xfrm>
          <a:prstGeom prst="roundRect">
            <a:avLst>
              <a:gd name="adj" fmla="val 18669"/>
            </a:avLst>
          </a:prstGeom>
          <a:solidFill>
            <a:srgbClr val="31136C"/>
          </a:solidFill>
          <a:ln w="7620">
            <a:solidFill>
              <a:srgbClr val="4A2C85"/>
            </a:solidFill>
            <a:prstDash val="solid"/>
          </a:ln>
        </p:spPr>
        <p:txBody>
          <a:bodyPr/>
          <a:lstStyle/>
          <a:p>
            <a:endParaRPr lang="uk-UA"/>
          </a:p>
        </p:txBody>
      </p:sp>
      <p:sp>
        <p:nvSpPr>
          <p:cNvPr id="13" name="Text 10"/>
          <p:cNvSpPr/>
          <p:nvPr/>
        </p:nvSpPr>
        <p:spPr>
          <a:xfrm>
            <a:off x="6351151" y="5484495"/>
            <a:ext cx="17406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4" name="Text 11"/>
          <p:cNvSpPr/>
          <p:nvPr/>
        </p:nvSpPr>
        <p:spPr>
          <a:xfrm>
            <a:off x="6875502" y="5407343"/>
            <a:ext cx="2614493" cy="321588"/>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Індивідуальні тести</a:t>
            </a:r>
            <a:endParaRPr lang="en-US" sz="2000" dirty="0"/>
          </a:p>
        </p:txBody>
      </p:sp>
      <p:sp>
        <p:nvSpPr>
          <p:cNvPr id="15" name="Text 12"/>
          <p:cNvSpPr/>
          <p:nvPr/>
        </p:nvSpPr>
        <p:spPr>
          <a:xfrm>
            <a:off x="6875502" y="5852398"/>
            <a:ext cx="3080028" cy="1646634"/>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pitchFamily="34" charset="0"/>
                <a:ea typeface="Heebo" pitchFamily="34" charset="-122"/>
                <a:cs typeface="Heebo" pitchFamily="34" charset="-120"/>
              </a:rPr>
              <a:t>Створення індивідуальних тестів для кожного студента або групи студентів, що вимагає додаткових зусиль та ресурсів.</a:t>
            </a:r>
            <a:endParaRPr lang="en-US" sz="1600" dirty="0"/>
          </a:p>
        </p:txBody>
      </p:sp>
      <p:sp>
        <p:nvSpPr>
          <p:cNvPr id="16" name="Shape 13"/>
          <p:cNvSpPr/>
          <p:nvPr/>
        </p:nvSpPr>
        <p:spPr>
          <a:xfrm>
            <a:off x="10161270" y="5407343"/>
            <a:ext cx="463034" cy="463034"/>
          </a:xfrm>
          <a:prstGeom prst="roundRect">
            <a:avLst>
              <a:gd name="adj" fmla="val 18669"/>
            </a:avLst>
          </a:prstGeom>
          <a:solidFill>
            <a:srgbClr val="31136C"/>
          </a:solidFill>
          <a:ln w="7620">
            <a:solidFill>
              <a:srgbClr val="4A2C85"/>
            </a:solidFill>
            <a:prstDash val="solid"/>
          </a:ln>
        </p:spPr>
        <p:txBody>
          <a:bodyPr/>
          <a:lstStyle/>
          <a:p>
            <a:endParaRPr lang="uk-UA"/>
          </a:p>
        </p:txBody>
      </p:sp>
      <p:sp>
        <p:nvSpPr>
          <p:cNvPr id="17" name="Text 14"/>
          <p:cNvSpPr/>
          <p:nvPr/>
        </p:nvSpPr>
        <p:spPr>
          <a:xfrm>
            <a:off x="10290691" y="5484495"/>
            <a:ext cx="204073"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4</a:t>
            </a:r>
            <a:endParaRPr lang="en-US" sz="2400" dirty="0"/>
          </a:p>
        </p:txBody>
      </p:sp>
      <p:sp>
        <p:nvSpPr>
          <p:cNvPr id="18" name="Text 15"/>
          <p:cNvSpPr/>
          <p:nvPr/>
        </p:nvSpPr>
        <p:spPr>
          <a:xfrm>
            <a:off x="10830044" y="5407343"/>
            <a:ext cx="3080028" cy="643176"/>
          </a:xfrm>
          <a:prstGeom prst="rect">
            <a:avLst/>
          </a:prstGeom>
          <a:noFill/>
          <a:ln/>
        </p:spPr>
        <p:txBody>
          <a:bodyPr wrap="squar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Управління результатами</a:t>
            </a:r>
            <a:endParaRPr lang="en-US" sz="2000" dirty="0"/>
          </a:p>
        </p:txBody>
      </p:sp>
      <p:sp>
        <p:nvSpPr>
          <p:cNvPr id="19" name="Text 16"/>
          <p:cNvSpPr/>
          <p:nvPr/>
        </p:nvSpPr>
        <p:spPr>
          <a:xfrm>
            <a:off x="10830044" y="6173986"/>
            <a:ext cx="3080028" cy="1317308"/>
          </a:xfrm>
          <a:prstGeom prst="rect">
            <a:avLst/>
          </a:prstGeom>
          <a:noFill/>
          <a:ln/>
        </p:spPr>
        <p:txBody>
          <a:bodyPr wrap="square" lIns="0" tIns="0" rIns="0" bIns="0" rtlCol="0" anchor="t"/>
          <a:lstStyle/>
          <a:p>
            <a:pPr marL="0" indent="0">
              <a:lnSpc>
                <a:spcPts val="2550"/>
              </a:lnSpc>
              <a:buNone/>
            </a:pPr>
            <a:r>
              <a:rPr lang="en-US" sz="1600" dirty="0">
                <a:solidFill>
                  <a:srgbClr val="DCD7E5"/>
                </a:solidFill>
                <a:latin typeface="Heebo" pitchFamily="34" charset="0"/>
                <a:ea typeface="Heebo" pitchFamily="34" charset="-122"/>
                <a:cs typeface="Heebo" pitchFamily="34" charset="-120"/>
              </a:rPr>
              <a:t>Відстеження прогресу студентів та аналіз результатів тестів може бути складним без відповідних інструментів.</a:t>
            </a:r>
            <a:endParaRPr lang="en-US" sz="1600" dirty="0"/>
          </a:p>
        </p:txBody>
      </p:sp>
      <p:sp>
        <p:nvSpPr>
          <p:cNvPr id="25" name="Прямокутник 24">
            <a:extLst>
              <a:ext uri="{FF2B5EF4-FFF2-40B4-BE49-F238E27FC236}">
                <a16:creationId xmlns:a16="http://schemas.microsoft.com/office/drawing/2014/main" id="{55EC1299-79BC-3383-1617-F6E001B58383}"/>
              </a:ext>
            </a:extLst>
          </p:cNvPr>
          <p:cNvSpPr/>
          <p:nvPr/>
        </p:nvSpPr>
        <p:spPr>
          <a:xfrm>
            <a:off x="5486400" y="7713941"/>
            <a:ext cx="9144000" cy="515659"/>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7405"/>
            <a:ext cx="8230791"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Типи користувачів аплікації</a:t>
            </a:r>
            <a:endParaRPr lang="en-US" sz="4450" dirty="0"/>
          </a:p>
        </p:txBody>
      </p:sp>
      <p:pic>
        <p:nvPicPr>
          <p:cNvPr id="3" name="Image 0" descr="preencoded.png"/>
          <p:cNvPicPr>
            <a:picLocks noChangeAspect="1"/>
          </p:cNvPicPr>
          <p:nvPr/>
        </p:nvPicPr>
        <p:blipFill>
          <a:blip r:embed="rId3"/>
          <a:stretch>
            <a:fillRect/>
          </a:stretch>
        </p:blipFill>
        <p:spPr>
          <a:xfrm>
            <a:off x="793790" y="2309813"/>
            <a:ext cx="4120753" cy="2546747"/>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Викладачі</a:t>
            </a:r>
            <a:endParaRPr lang="en-US" sz="2200" dirty="0"/>
          </a:p>
        </p:txBody>
      </p:sp>
      <p:sp>
        <p:nvSpPr>
          <p:cNvPr id="5" name="Text 2"/>
          <p:cNvSpPr/>
          <p:nvPr/>
        </p:nvSpPr>
        <p:spPr>
          <a:xfrm>
            <a:off x="793790"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Створення тестових завдань, призначення тестів, керування процесом тестування та аналіз результатів.</a:t>
            </a:r>
            <a:endParaRPr lang="en-US" sz="1750" dirty="0"/>
          </a:p>
        </p:txBody>
      </p:sp>
      <p:pic>
        <p:nvPicPr>
          <p:cNvPr id="6" name="Image 1" descr="preencoded.png"/>
          <p:cNvPicPr>
            <a:picLocks noChangeAspect="1"/>
          </p:cNvPicPr>
          <p:nvPr/>
        </p:nvPicPr>
        <p:blipFill>
          <a:blip r:embed="rId4"/>
          <a:stretch>
            <a:fillRect/>
          </a:stretch>
        </p:blipFill>
        <p:spPr>
          <a:xfrm>
            <a:off x="5254704" y="2309813"/>
            <a:ext cx="4120872" cy="2546866"/>
          </a:xfrm>
          <a:prstGeom prst="rect">
            <a:avLst/>
          </a:prstGeom>
        </p:spPr>
      </p:pic>
      <p:sp>
        <p:nvSpPr>
          <p:cNvPr id="7" name="Text 3"/>
          <p:cNvSpPr/>
          <p:nvPr/>
        </p:nvSpPr>
        <p:spPr>
          <a:xfrm>
            <a:off x="5254704" y="5140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Студенти</a:t>
            </a:r>
            <a:endParaRPr lang="en-US" sz="2200" dirty="0"/>
          </a:p>
        </p:txBody>
      </p:sp>
      <p:sp>
        <p:nvSpPr>
          <p:cNvPr id="8" name="Text 4"/>
          <p:cNvSpPr/>
          <p:nvPr/>
        </p:nvSpPr>
        <p:spPr>
          <a:xfrm>
            <a:off x="5254704" y="5630585"/>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Проходження тестів, перегляд результатів та відстеження прогресу.</a:t>
            </a:r>
            <a:endParaRPr lang="en-US" sz="1750" dirty="0"/>
          </a:p>
        </p:txBody>
      </p:sp>
      <p:pic>
        <p:nvPicPr>
          <p:cNvPr id="9" name="Image 2" descr="preencoded.png"/>
          <p:cNvPicPr>
            <a:picLocks noChangeAspect="1"/>
          </p:cNvPicPr>
          <p:nvPr/>
        </p:nvPicPr>
        <p:blipFill>
          <a:blip r:embed="rId5"/>
          <a:stretch>
            <a:fillRect/>
          </a:stretch>
        </p:blipFill>
        <p:spPr>
          <a:xfrm>
            <a:off x="9715738" y="2309813"/>
            <a:ext cx="4120753" cy="2546747"/>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Адміністратори</a:t>
            </a:r>
            <a:endParaRPr lang="en-US" sz="2200" dirty="0"/>
          </a:p>
        </p:txBody>
      </p:sp>
      <p:sp>
        <p:nvSpPr>
          <p:cNvPr id="11" name="Text 6"/>
          <p:cNvSpPr/>
          <p:nvPr/>
        </p:nvSpPr>
        <p:spPr>
          <a:xfrm>
            <a:off x="9715738" y="5630466"/>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Технічна підтримка системи, створення акаунтів користувачів, доступ до загальних результатів.</a:t>
            </a:r>
            <a:endParaRPr lang="en-US" sz="1750" dirty="0"/>
          </a:p>
        </p:txBody>
      </p:sp>
      <p:sp>
        <p:nvSpPr>
          <p:cNvPr id="12" name="Прямокутник 11">
            <a:extLst>
              <a:ext uri="{FF2B5EF4-FFF2-40B4-BE49-F238E27FC236}">
                <a16:creationId xmlns:a16="http://schemas.microsoft.com/office/drawing/2014/main" id="{E0E63947-93E1-614A-F952-D5912B2638D5}"/>
              </a:ext>
            </a:extLst>
          </p:cNvPr>
          <p:cNvSpPr/>
          <p:nvPr/>
        </p:nvSpPr>
        <p:spPr>
          <a:xfrm>
            <a:off x="0" y="7713941"/>
            <a:ext cx="14630400" cy="515659"/>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1118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Ключові вимоги</a:t>
            </a:r>
            <a:endParaRPr lang="en-US" sz="4450" dirty="0"/>
          </a:p>
        </p:txBody>
      </p:sp>
      <p:sp>
        <p:nvSpPr>
          <p:cNvPr id="3" name="Text 1"/>
          <p:cNvSpPr/>
          <p:nvPr/>
        </p:nvSpPr>
        <p:spPr>
          <a:xfrm>
            <a:off x="793790" y="2186940"/>
            <a:ext cx="2437686"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Інтерфейс користувача</a:t>
            </a:r>
            <a:endParaRPr lang="en-US" sz="2200" dirty="0"/>
          </a:p>
        </p:txBody>
      </p:sp>
      <p:sp>
        <p:nvSpPr>
          <p:cNvPr id="4" name="Text 2"/>
          <p:cNvSpPr/>
          <p:nvPr/>
        </p:nvSpPr>
        <p:spPr>
          <a:xfrm>
            <a:off x="793790" y="3122414"/>
            <a:ext cx="2437686" cy="399192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Інтерфейс має бути інтуїтивно зрозумілим і простим у використанні. Він повинен бути розроблений за допомогою WPF для забезпечення сучасного та візуально привабливого дизайну.</a:t>
            </a:r>
            <a:endParaRPr lang="en-US" sz="1750" dirty="0"/>
          </a:p>
        </p:txBody>
      </p:sp>
      <p:sp>
        <p:nvSpPr>
          <p:cNvPr id="5" name="Text 3"/>
          <p:cNvSpPr/>
          <p:nvPr/>
        </p:nvSpPr>
        <p:spPr>
          <a:xfrm>
            <a:off x="3792498" y="21869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Створення тестів</a:t>
            </a:r>
            <a:endParaRPr lang="en-US" sz="2200" dirty="0"/>
          </a:p>
        </p:txBody>
      </p:sp>
      <p:sp>
        <p:nvSpPr>
          <p:cNvPr id="6" name="Text 4"/>
          <p:cNvSpPr/>
          <p:nvPr/>
        </p:nvSpPr>
        <p:spPr>
          <a:xfrm>
            <a:off x="3792498" y="2768084"/>
            <a:ext cx="2981563" cy="290322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Аплікація повинна дозволяти створювати тести з різними типами питань, включаючи множинний вибір, коротку відповідь, правильно/неправильно та заповнення пропусків.</a:t>
            </a:r>
            <a:endParaRPr lang="en-US" sz="1750" dirty="0"/>
          </a:p>
        </p:txBody>
      </p:sp>
      <p:sp>
        <p:nvSpPr>
          <p:cNvPr id="7" name="Text 5"/>
          <p:cNvSpPr/>
          <p:nvPr/>
        </p:nvSpPr>
        <p:spPr>
          <a:xfrm>
            <a:off x="7335083" y="2186940"/>
            <a:ext cx="2981563"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Оцінювання, звіти та прогрес</a:t>
            </a:r>
            <a:endParaRPr lang="en-US" sz="2200" dirty="0"/>
          </a:p>
        </p:txBody>
      </p:sp>
      <p:sp>
        <p:nvSpPr>
          <p:cNvPr id="8" name="Text 6"/>
          <p:cNvSpPr/>
          <p:nvPr/>
        </p:nvSpPr>
        <p:spPr>
          <a:xfrm>
            <a:off x="7335083" y="3122414"/>
            <a:ext cx="2981563" cy="362902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Аплікація має автоматично оцінювати тести з об'єктивними відповідями, а також надавати можливість ручної перевірки відкритих питань. Вона повинна генерувати детальні звіти про результати тестування та прогрес студентів.</a:t>
            </a:r>
            <a:endParaRPr lang="en-US" sz="1750" dirty="0"/>
          </a:p>
        </p:txBody>
      </p:sp>
      <p:sp>
        <p:nvSpPr>
          <p:cNvPr id="9" name="Text 7"/>
          <p:cNvSpPr/>
          <p:nvPr/>
        </p:nvSpPr>
        <p:spPr>
          <a:xfrm>
            <a:off x="10877669" y="218694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Збереження даних</a:t>
            </a:r>
            <a:endParaRPr lang="en-US" sz="2200" dirty="0"/>
          </a:p>
        </p:txBody>
      </p:sp>
      <p:sp>
        <p:nvSpPr>
          <p:cNvPr id="10" name="Text 8"/>
          <p:cNvSpPr/>
          <p:nvPr/>
        </p:nvSpPr>
        <p:spPr>
          <a:xfrm>
            <a:off x="10877669" y="2768084"/>
            <a:ext cx="2981563"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Інформація про тести, результати та статистику повинна зберігатися в базі даних. Для цієї мети можна використовувати Entity Framework або ADO.Net.</a:t>
            </a:r>
            <a:endParaRPr lang="en-US" sz="1750" dirty="0"/>
          </a:p>
        </p:txBody>
      </p:sp>
      <p:sp>
        <p:nvSpPr>
          <p:cNvPr id="11" name="Прямокутник 10">
            <a:extLst>
              <a:ext uri="{FF2B5EF4-FFF2-40B4-BE49-F238E27FC236}">
                <a16:creationId xmlns:a16="http://schemas.microsoft.com/office/drawing/2014/main" id="{B60F5F50-A990-63AC-174F-1ED1C41D331C}"/>
              </a:ext>
            </a:extLst>
          </p:cNvPr>
          <p:cNvSpPr/>
          <p:nvPr/>
        </p:nvSpPr>
        <p:spPr>
          <a:xfrm>
            <a:off x="0" y="7713941"/>
            <a:ext cx="14630400" cy="515659"/>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887401" y="3034880"/>
            <a:ext cx="6521410" cy="1577617"/>
          </a:xfrm>
          <a:prstGeom prst="rect">
            <a:avLst/>
          </a:prstGeom>
          <a:noFill/>
          <a:ln/>
        </p:spPr>
        <p:txBody>
          <a:bodyPr wrap="none" lIns="0" tIns="0" rIns="0" bIns="0" rtlCol="0" anchor="t"/>
          <a:lstStyle/>
          <a:p>
            <a:pPr marL="0" indent="0" algn="ctr">
              <a:lnSpc>
                <a:spcPts val="5550"/>
              </a:lnSpc>
              <a:buNone/>
            </a:pPr>
            <a:r>
              <a:rPr lang="en-US" sz="4450" dirty="0">
                <a:solidFill>
                  <a:srgbClr val="F2F0F4"/>
                </a:solidFill>
                <a:latin typeface="Montserrat" pitchFamily="34" charset="0"/>
                <a:ea typeface="Montserrat" pitchFamily="34" charset="-122"/>
                <a:cs typeface="Montserrat" pitchFamily="34" charset="-120"/>
              </a:rPr>
              <a:t>Ключові вимоги</a:t>
            </a:r>
            <a:endParaRPr lang="en-US" sz="4450" dirty="0"/>
          </a:p>
        </p:txBody>
      </p:sp>
      <p:sp>
        <p:nvSpPr>
          <p:cNvPr id="3" name="Text 1"/>
          <p:cNvSpPr/>
          <p:nvPr/>
        </p:nvSpPr>
        <p:spPr>
          <a:xfrm>
            <a:off x="2119194" y="4562370"/>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F0F4"/>
                </a:solidFill>
                <a:latin typeface="Montserrat" pitchFamily="34" charset="0"/>
                <a:ea typeface="Montserrat" pitchFamily="34" charset="-122"/>
                <a:cs typeface="Montserrat" pitchFamily="34" charset="-120"/>
              </a:rPr>
              <a:t>Аутентифікація </a:t>
            </a:r>
            <a:endParaRPr lang="en-US" sz="3200" dirty="0"/>
          </a:p>
        </p:txBody>
      </p:sp>
      <p:sp>
        <p:nvSpPr>
          <p:cNvPr id="4" name="Text 2"/>
          <p:cNvSpPr/>
          <p:nvPr/>
        </p:nvSpPr>
        <p:spPr>
          <a:xfrm>
            <a:off x="2119194" y="5759661"/>
            <a:ext cx="5058370" cy="2280682"/>
          </a:xfrm>
          <a:prstGeom prst="rect">
            <a:avLst/>
          </a:prstGeom>
          <a:noFill/>
          <a:ln/>
        </p:spPr>
        <p:txBody>
          <a:bodyPr wrap="square" lIns="0" tIns="0" rIns="0" bIns="0" rtlCol="0" anchor="t"/>
          <a:lstStyle/>
          <a:p>
            <a:pPr marL="0" indent="0">
              <a:lnSpc>
                <a:spcPts val="2850"/>
              </a:lnSpc>
              <a:buNone/>
            </a:pPr>
            <a:r>
              <a:rPr lang="en-US" sz="2000" dirty="0">
                <a:solidFill>
                  <a:srgbClr val="DCD7E5"/>
                </a:solidFill>
                <a:latin typeface="Heebo" pitchFamily="34" charset="0"/>
                <a:ea typeface="Heebo" pitchFamily="34" charset="-122"/>
                <a:cs typeface="Heebo" pitchFamily="34" charset="-120"/>
              </a:rPr>
              <a:t>Підтримка ролей для викладачів, студентів та адміністраторів, кожен з яких має свій рівень доступу до функцій.</a:t>
            </a:r>
            <a:endParaRPr lang="en-US" sz="2000" dirty="0"/>
          </a:p>
        </p:txBody>
      </p:sp>
      <p:sp>
        <p:nvSpPr>
          <p:cNvPr id="5" name="Text 3"/>
          <p:cNvSpPr/>
          <p:nvPr/>
        </p:nvSpPr>
        <p:spPr>
          <a:xfrm>
            <a:off x="8409364" y="4562370"/>
            <a:ext cx="2835235" cy="354330"/>
          </a:xfrm>
          <a:prstGeom prst="rect">
            <a:avLst/>
          </a:prstGeom>
          <a:noFill/>
          <a:ln/>
        </p:spPr>
        <p:txBody>
          <a:bodyPr wrap="none" lIns="0" tIns="0" rIns="0" bIns="0" rtlCol="0" anchor="t"/>
          <a:lstStyle/>
          <a:p>
            <a:pPr marL="0" indent="0">
              <a:lnSpc>
                <a:spcPts val="2750"/>
              </a:lnSpc>
              <a:buNone/>
            </a:pPr>
            <a:r>
              <a:rPr lang="en-US" sz="3200" dirty="0">
                <a:solidFill>
                  <a:srgbClr val="F2F0F4"/>
                </a:solidFill>
                <a:latin typeface="Montserrat" pitchFamily="34" charset="0"/>
                <a:ea typeface="Montserrat" pitchFamily="34" charset="-122"/>
                <a:cs typeface="Montserrat" pitchFamily="34" charset="-120"/>
              </a:rPr>
              <a:t>Офлайн-режим</a:t>
            </a:r>
            <a:endParaRPr lang="en-US" sz="3200" dirty="0"/>
          </a:p>
        </p:txBody>
      </p:sp>
      <p:sp>
        <p:nvSpPr>
          <p:cNvPr id="6" name="Text 4"/>
          <p:cNvSpPr/>
          <p:nvPr/>
        </p:nvSpPr>
        <p:spPr>
          <a:xfrm>
            <a:off x="8409364" y="5674784"/>
            <a:ext cx="4368959" cy="725805"/>
          </a:xfrm>
          <a:prstGeom prst="rect">
            <a:avLst/>
          </a:prstGeom>
          <a:noFill/>
          <a:ln/>
        </p:spPr>
        <p:txBody>
          <a:bodyPr wrap="square" lIns="0" tIns="0" rIns="0" bIns="0" rtlCol="0" anchor="t"/>
          <a:lstStyle/>
          <a:p>
            <a:pPr marL="0" indent="0">
              <a:lnSpc>
                <a:spcPts val="2850"/>
              </a:lnSpc>
              <a:buNone/>
            </a:pPr>
            <a:r>
              <a:rPr lang="en-US" sz="2000" dirty="0">
                <a:solidFill>
                  <a:srgbClr val="DCD7E5"/>
                </a:solidFill>
                <a:latin typeface="Heebo" pitchFamily="34" charset="0"/>
                <a:ea typeface="Heebo" pitchFamily="34" charset="-122"/>
                <a:cs typeface="Heebo" pitchFamily="34" charset="-120"/>
              </a:rPr>
              <a:t>Можливість роботи без підключення до інтернету з подальшою синхронізацією результатів.</a:t>
            </a:r>
            <a:endParaRPr lang="en-US" sz="2000" dirty="0"/>
          </a:p>
        </p:txBody>
      </p:sp>
      <p:sp>
        <p:nvSpPr>
          <p:cNvPr id="7" name="Прямокутник 6">
            <a:extLst>
              <a:ext uri="{FF2B5EF4-FFF2-40B4-BE49-F238E27FC236}">
                <a16:creationId xmlns:a16="http://schemas.microsoft.com/office/drawing/2014/main" id="{55216369-0174-E281-DD6F-08770BB681D3}"/>
              </a:ext>
            </a:extLst>
          </p:cNvPr>
          <p:cNvSpPr/>
          <p:nvPr/>
        </p:nvSpPr>
        <p:spPr>
          <a:xfrm>
            <a:off x="0" y="7630160"/>
            <a:ext cx="14630400" cy="599440"/>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pic>
        <p:nvPicPr>
          <p:cNvPr id="8" name="Image 0" descr="preencoded.png">
            <a:extLst>
              <a:ext uri="{FF2B5EF4-FFF2-40B4-BE49-F238E27FC236}">
                <a16:creationId xmlns:a16="http://schemas.microsoft.com/office/drawing/2014/main" id="{9C3F01B2-69E1-0D34-D979-DD71D1807E6E}"/>
              </a:ext>
            </a:extLst>
          </p:cNvPr>
          <p:cNvPicPr>
            <a:picLocks noChangeAspect="1"/>
          </p:cNvPicPr>
          <p:nvPr/>
        </p:nvPicPr>
        <p:blipFill>
          <a:blip r:embed="rId3"/>
          <a:stretch>
            <a:fillRect/>
          </a:stretch>
        </p:blipFill>
        <p:spPr>
          <a:xfrm>
            <a:off x="0" y="-20738"/>
            <a:ext cx="14630400" cy="2212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12657"/>
          </a:xfrm>
          <a:prstGeom prst="rect">
            <a:avLst/>
          </a:prstGeom>
        </p:spPr>
      </p:pic>
      <p:sp>
        <p:nvSpPr>
          <p:cNvPr id="3" name="Text 0"/>
          <p:cNvSpPr/>
          <p:nvPr/>
        </p:nvSpPr>
        <p:spPr>
          <a:xfrm>
            <a:off x="619482" y="2699385"/>
            <a:ext cx="9875639" cy="553164"/>
          </a:xfrm>
          <a:prstGeom prst="rect">
            <a:avLst/>
          </a:prstGeom>
          <a:noFill/>
          <a:ln/>
        </p:spPr>
        <p:txBody>
          <a:bodyPr wrap="none" lIns="0" tIns="0" rIns="0" bIns="0" rtlCol="0" anchor="t"/>
          <a:lstStyle/>
          <a:p>
            <a:pPr marL="0" indent="0">
              <a:lnSpc>
                <a:spcPts val="4350"/>
              </a:lnSpc>
              <a:buNone/>
            </a:pPr>
            <a:r>
              <a:rPr lang="en-US" sz="3450" dirty="0">
                <a:solidFill>
                  <a:srgbClr val="F2F0F4"/>
                </a:solidFill>
                <a:latin typeface="Montserrat" pitchFamily="34" charset="0"/>
                <a:ea typeface="Montserrat" pitchFamily="34" charset="-122"/>
                <a:cs typeface="Montserrat" pitchFamily="34" charset="-120"/>
              </a:rPr>
              <a:t>Технології, що використовуються в проекті</a:t>
            </a:r>
            <a:endParaRPr lang="en-US" sz="3450" dirty="0"/>
          </a:p>
        </p:txBody>
      </p:sp>
      <p:sp>
        <p:nvSpPr>
          <p:cNvPr id="4" name="Shape 1"/>
          <p:cNvSpPr/>
          <p:nvPr/>
        </p:nvSpPr>
        <p:spPr>
          <a:xfrm>
            <a:off x="619482" y="3518059"/>
            <a:ext cx="6607254" cy="2168009"/>
          </a:xfrm>
          <a:prstGeom prst="roundRect">
            <a:avLst>
              <a:gd name="adj" fmla="val 3429"/>
            </a:avLst>
          </a:prstGeom>
          <a:solidFill>
            <a:srgbClr val="31136C"/>
          </a:solidFill>
          <a:ln w="7620">
            <a:solidFill>
              <a:srgbClr val="4A2C85"/>
            </a:solidFill>
            <a:prstDash val="solid"/>
          </a:ln>
        </p:spPr>
        <p:txBody>
          <a:bodyPr/>
          <a:lstStyle/>
          <a:p>
            <a:endParaRPr lang="uk-UA"/>
          </a:p>
        </p:txBody>
      </p:sp>
      <p:sp>
        <p:nvSpPr>
          <p:cNvPr id="5" name="Text 2"/>
          <p:cNvSpPr/>
          <p:nvPr/>
        </p:nvSpPr>
        <p:spPr>
          <a:xfrm>
            <a:off x="804029" y="3702606"/>
            <a:ext cx="2212658" cy="276463"/>
          </a:xfrm>
          <a:prstGeom prst="rect">
            <a:avLst/>
          </a:prstGeom>
          <a:noFill/>
          <a:ln/>
        </p:spPr>
        <p:txBody>
          <a:bodyPr wrap="none" lIns="0" tIns="0" rIns="0" bIns="0" rtlCol="0" anchor="t"/>
          <a:lstStyle/>
          <a:p>
            <a:pPr marL="0" indent="0">
              <a:lnSpc>
                <a:spcPts val="2150"/>
              </a:lnSpc>
              <a:buNone/>
            </a:pPr>
            <a:r>
              <a:rPr lang="en-US" sz="1700" dirty="0">
                <a:solidFill>
                  <a:srgbClr val="DCD7E5"/>
                </a:solidFill>
                <a:latin typeface="Montserrat" pitchFamily="34" charset="0"/>
                <a:ea typeface="Montserrat" pitchFamily="34" charset="-122"/>
                <a:cs typeface="Montserrat" pitchFamily="34" charset="-120"/>
              </a:rPr>
              <a:t>.NET Framework</a:t>
            </a:r>
            <a:endParaRPr lang="en-US" sz="1700" dirty="0"/>
          </a:p>
        </p:txBody>
      </p:sp>
      <p:sp>
        <p:nvSpPr>
          <p:cNvPr id="6" name="Text 3"/>
          <p:cNvSpPr/>
          <p:nvPr/>
        </p:nvSpPr>
        <p:spPr>
          <a:xfrm>
            <a:off x="804029" y="4085273"/>
            <a:ext cx="6238161" cy="1416248"/>
          </a:xfrm>
          <a:prstGeom prst="rect">
            <a:avLst/>
          </a:prstGeom>
          <a:noFill/>
          <a:ln/>
        </p:spPr>
        <p:txBody>
          <a:bodyPr wrap="square" lIns="0" tIns="0" rIns="0" bIns="0" rtlCol="0" anchor="t"/>
          <a:lstStyle/>
          <a:p>
            <a:pPr marL="0" indent="0">
              <a:lnSpc>
                <a:spcPts val="2200"/>
              </a:lnSpc>
              <a:buNone/>
            </a:pPr>
            <a:r>
              <a:rPr lang="en-US" sz="1350" dirty="0">
                <a:solidFill>
                  <a:srgbClr val="DCD7E5"/>
                </a:solidFill>
                <a:latin typeface="Heebo" pitchFamily="34" charset="0"/>
                <a:ea typeface="Heebo" pitchFamily="34" charset="-122"/>
                <a:cs typeface="Heebo" pitchFamily="34" charset="-120"/>
              </a:rPr>
              <a:t>Основна платформа для розробки, що забезпечує всі необхідні інструменти для створення десктопних додатків. .NET Framework дозволяє використовувати інтеграцію баз даних, багатофункціональні інтерфейси та обробку бізнес-логіки, що забезпечує стабільність і масштабованість проекту.</a:t>
            </a:r>
            <a:endParaRPr lang="en-US" sz="1350" dirty="0"/>
          </a:p>
        </p:txBody>
      </p:sp>
      <p:sp>
        <p:nvSpPr>
          <p:cNvPr id="7" name="Shape 4"/>
          <p:cNvSpPr/>
          <p:nvPr/>
        </p:nvSpPr>
        <p:spPr>
          <a:xfrm>
            <a:off x="7403663" y="3518059"/>
            <a:ext cx="6607254" cy="2168009"/>
          </a:xfrm>
          <a:prstGeom prst="roundRect">
            <a:avLst>
              <a:gd name="adj" fmla="val 3429"/>
            </a:avLst>
          </a:prstGeom>
          <a:solidFill>
            <a:srgbClr val="31136C"/>
          </a:solidFill>
          <a:ln w="7620">
            <a:solidFill>
              <a:srgbClr val="4A2C85"/>
            </a:solidFill>
            <a:prstDash val="solid"/>
          </a:ln>
        </p:spPr>
        <p:txBody>
          <a:bodyPr/>
          <a:lstStyle/>
          <a:p>
            <a:endParaRPr lang="uk-UA"/>
          </a:p>
        </p:txBody>
      </p:sp>
      <p:sp>
        <p:nvSpPr>
          <p:cNvPr id="8" name="Text 5"/>
          <p:cNvSpPr/>
          <p:nvPr/>
        </p:nvSpPr>
        <p:spPr>
          <a:xfrm>
            <a:off x="7588210" y="3702606"/>
            <a:ext cx="4606647" cy="276463"/>
          </a:xfrm>
          <a:prstGeom prst="rect">
            <a:avLst/>
          </a:prstGeom>
          <a:noFill/>
          <a:ln/>
        </p:spPr>
        <p:txBody>
          <a:bodyPr wrap="none" lIns="0" tIns="0" rIns="0" bIns="0" rtlCol="0" anchor="t"/>
          <a:lstStyle/>
          <a:p>
            <a:pPr marL="0" indent="0">
              <a:lnSpc>
                <a:spcPts val="2150"/>
              </a:lnSpc>
              <a:buNone/>
            </a:pPr>
            <a:r>
              <a:rPr lang="en-US" sz="1700" dirty="0">
                <a:solidFill>
                  <a:srgbClr val="DCD7E5"/>
                </a:solidFill>
                <a:latin typeface="Montserrat" pitchFamily="34" charset="0"/>
                <a:ea typeface="Montserrat" pitchFamily="34" charset="-122"/>
                <a:cs typeface="Montserrat" pitchFamily="34" charset="-120"/>
              </a:rPr>
              <a:t>WPF (Windows Presentation Foundation)</a:t>
            </a:r>
            <a:endParaRPr lang="en-US" sz="1700" dirty="0"/>
          </a:p>
        </p:txBody>
      </p:sp>
      <p:sp>
        <p:nvSpPr>
          <p:cNvPr id="9" name="Text 6"/>
          <p:cNvSpPr/>
          <p:nvPr/>
        </p:nvSpPr>
        <p:spPr>
          <a:xfrm>
            <a:off x="7588210" y="4085273"/>
            <a:ext cx="6238161" cy="1132999"/>
          </a:xfrm>
          <a:prstGeom prst="rect">
            <a:avLst/>
          </a:prstGeom>
          <a:noFill/>
          <a:ln/>
        </p:spPr>
        <p:txBody>
          <a:bodyPr wrap="square" lIns="0" tIns="0" rIns="0" bIns="0" rtlCol="0" anchor="t"/>
          <a:lstStyle/>
          <a:p>
            <a:pPr marL="0" indent="0">
              <a:lnSpc>
                <a:spcPts val="2200"/>
              </a:lnSpc>
              <a:buNone/>
            </a:pPr>
            <a:r>
              <a:rPr lang="en-US" sz="1350" dirty="0">
                <a:solidFill>
                  <a:srgbClr val="DCD7E5"/>
                </a:solidFill>
                <a:latin typeface="Heebo" pitchFamily="34" charset="0"/>
                <a:ea typeface="Heebo" pitchFamily="34" charset="-122"/>
                <a:cs typeface="Heebo" pitchFamily="34" charset="-120"/>
              </a:rPr>
              <a:t>WPF відповідає за створення графічного інтерфейсу. Дозволяє розробити сучасний та інтуїтивно зрозумілий інтерфейс для викладачів, студентів та адміністраторів. WPF підтримує анімацію та графіку, що покращує візуальне сприйняття програми.</a:t>
            </a:r>
            <a:endParaRPr lang="en-US" sz="1350" dirty="0"/>
          </a:p>
        </p:txBody>
      </p:sp>
      <p:sp>
        <p:nvSpPr>
          <p:cNvPr id="10" name="Shape 7"/>
          <p:cNvSpPr/>
          <p:nvPr/>
        </p:nvSpPr>
        <p:spPr>
          <a:xfrm>
            <a:off x="619482" y="5862995"/>
            <a:ext cx="6607254" cy="1884759"/>
          </a:xfrm>
          <a:prstGeom prst="roundRect">
            <a:avLst>
              <a:gd name="adj" fmla="val 3945"/>
            </a:avLst>
          </a:prstGeom>
          <a:solidFill>
            <a:srgbClr val="31136C"/>
          </a:solidFill>
          <a:ln w="7620">
            <a:solidFill>
              <a:srgbClr val="4A2C85"/>
            </a:solidFill>
            <a:prstDash val="solid"/>
          </a:ln>
        </p:spPr>
        <p:txBody>
          <a:bodyPr/>
          <a:lstStyle/>
          <a:p>
            <a:endParaRPr lang="uk-UA"/>
          </a:p>
        </p:txBody>
      </p:sp>
      <p:sp>
        <p:nvSpPr>
          <p:cNvPr id="11" name="Text 8"/>
          <p:cNvSpPr/>
          <p:nvPr/>
        </p:nvSpPr>
        <p:spPr>
          <a:xfrm>
            <a:off x="804029" y="6047542"/>
            <a:ext cx="2463284" cy="276463"/>
          </a:xfrm>
          <a:prstGeom prst="rect">
            <a:avLst/>
          </a:prstGeom>
          <a:noFill/>
          <a:ln/>
        </p:spPr>
        <p:txBody>
          <a:bodyPr wrap="none" lIns="0" tIns="0" rIns="0" bIns="0" rtlCol="0" anchor="t"/>
          <a:lstStyle/>
          <a:p>
            <a:pPr marL="0" indent="0">
              <a:lnSpc>
                <a:spcPts val="2150"/>
              </a:lnSpc>
              <a:buNone/>
            </a:pPr>
            <a:r>
              <a:rPr lang="en-US" sz="1700" dirty="0">
                <a:solidFill>
                  <a:srgbClr val="DCD7E5"/>
                </a:solidFill>
                <a:latin typeface="Montserrat" pitchFamily="34" charset="0"/>
                <a:ea typeface="Montserrat" pitchFamily="34" charset="-122"/>
                <a:cs typeface="Montserrat" pitchFamily="34" charset="-120"/>
              </a:rPr>
              <a:t>Entity Framework (EF)</a:t>
            </a:r>
            <a:endParaRPr lang="en-US" sz="1700" dirty="0"/>
          </a:p>
        </p:txBody>
      </p:sp>
      <p:sp>
        <p:nvSpPr>
          <p:cNvPr id="12" name="Text 9"/>
          <p:cNvSpPr/>
          <p:nvPr/>
        </p:nvSpPr>
        <p:spPr>
          <a:xfrm>
            <a:off x="804029" y="6430208"/>
            <a:ext cx="6238161" cy="1132999"/>
          </a:xfrm>
          <a:prstGeom prst="rect">
            <a:avLst/>
          </a:prstGeom>
          <a:noFill/>
          <a:ln/>
        </p:spPr>
        <p:txBody>
          <a:bodyPr wrap="square" lIns="0" tIns="0" rIns="0" bIns="0" rtlCol="0" anchor="t"/>
          <a:lstStyle/>
          <a:p>
            <a:pPr marL="0" indent="0">
              <a:lnSpc>
                <a:spcPts val="2200"/>
              </a:lnSpc>
              <a:buNone/>
            </a:pPr>
            <a:r>
              <a:rPr lang="en-US" sz="1350" dirty="0">
                <a:solidFill>
                  <a:srgbClr val="DCD7E5"/>
                </a:solidFill>
                <a:latin typeface="Heebo" pitchFamily="34" charset="0"/>
                <a:ea typeface="Heebo" pitchFamily="34" charset="-122"/>
                <a:cs typeface="Heebo" pitchFamily="34" charset="-120"/>
              </a:rPr>
              <a:t>EF забезпечує спрощений доступ до бази даних, що дозволяє викладачам створювати тести та зберігати їх, а також отримувати інформацію про результати тестування студентів. EF автоматизує роботу з запитами SQL, знижуючи ризики помилок.</a:t>
            </a:r>
            <a:endParaRPr lang="en-US" sz="1350" dirty="0"/>
          </a:p>
        </p:txBody>
      </p:sp>
      <p:sp>
        <p:nvSpPr>
          <p:cNvPr id="13" name="Shape 10"/>
          <p:cNvSpPr/>
          <p:nvPr/>
        </p:nvSpPr>
        <p:spPr>
          <a:xfrm>
            <a:off x="7403663" y="5862995"/>
            <a:ext cx="6607254" cy="1884759"/>
          </a:xfrm>
          <a:prstGeom prst="roundRect">
            <a:avLst>
              <a:gd name="adj" fmla="val 3945"/>
            </a:avLst>
          </a:prstGeom>
          <a:solidFill>
            <a:srgbClr val="31136C"/>
          </a:solidFill>
          <a:ln w="7620">
            <a:solidFill>
              <a:srgbClr val="4A2C85"/>
            </a:solidFill>
            <a:prstDash val="solid"/>
          </a:ln>
        </p:spPr>
        <p:txBody>
          <a:bodyPr/>
          <a:lstStyle/>
          <a:p>
            <a:endParaRPr lang="uk-UA"/>
          </a:p>
        </p:txBody>
      </p:sp>
      <p:sp>
        <p:nvSpPr>
          <p:cNvPr id="14" name="Text 11"/>
          <p:cNvSpPr/>
          <p:nvPr/>
        </p:nvSpPr>
        <p:spPr>
          <a:xfrm>
            <a:off x="7588210" y="6047542"/>
            <a:ext cx="2212658" cy="276463"/>
          </a:xfrm>
          <a:prstGeom prst="rect">
            <a:avLst/>
          </a:prstGeom>
          <a:noFill/>
          <a:ln/>
        </p:spPr>
        <p:txBody>
          <a:bodyPr wrap="none" lIns="0" tIns="0" rIns="0" bIns="0" rtlCol="0" anchor="t"/>
          <a:lstStyle/>
          <a:p>
            <a:pPr marL="0" indent="0">
              <a:lnSpc>
                <a:spcPts val="2150"/>
              </a:lnSpc>
              <a:buNone/>
            </a:pPr>
            <a:r>
              <a:rPr lang="en-US" sz="1700" dirty="0">
                <a:solidFill>
                  <a:srgbClr val="DCD7E5"/>
                </a:solidFill>
                <a:latin typeface="Montserrat" pitchFamily="34" charset="0"/>
                <a:ea typeface="Montserrat" pitchFamily="34" charset="-122"/>
                <a:cs typeface="Montserrat" pitchFamily="34" charset="-120"/>
              </a:rPr>
              <a:t>ADO.NET</a:t>
            </a:r>
            <a:endParaRPr lang="en-US" sz="1700" dirty="0"/>
          </a:p>
        </p:txBody>
      </p:sp>
      <p:sp>
        <p:nvSpPr>
          <p:cNvPr id="15" name="Text 12"/>
          <p:cNvSpPr/>
          <p:nvPr/>
        </p:nvSpPr>
        <p:spPr>
          <a:xfrm>
            <a:off x="7588210" y="6430208"/>
            <a:ext cx="6238161" cy="1132999"/>
          </a:xfrm>
          <a:prstGeom prst="rect">
            <a:avLst/>
          </a:prstGeom>
          <a:noFill/>
          <a:ln/>
        </p:spPr>
        <p:txBody>
          <a:bodyPr wrap="square" lIns="0" tIns="0" rIns="0" bIns="0" rtlCol="0" anchor="t"/>
          <a:lstStyle/>
          <a:p>
            <a:pPr marL="0" indent="0">
              <a:lnSpc>
                <a:spcPts val="2200"/>
              </a:lnSpc>
              <a:buNone/>
            </a:pPr>
            <a:r>
              <a:rPr lang="en-US" sz="1350" dirty="0">
                <a:solidFill>
                  <a:srgbClr val="DCD7E5"/>
                </a:solidFill>
                <a:latin typeface="Heebo" pitchFamily="34" charset="0"/>
                <a:ea typeface="Heebo" pitchFamily="34" charset="-122"/>
                <a:cs typeface="Heebo" pitchFamily="34" charset="-120"/>
              </a:rPr>
              <a:t>ADO.NET дозволяє взаємодіяти з базою даних на низькому рівні, що забезпечує більший контроль над транзакціями та запитами SQL. Це корисно для оптимізації окремих операцій доступу до бази даних, наприклад, при роботі з великими обсягами даних.</a:t>
            </a:r>
            <a:endParaRPr lang="en-US" sz="1350" dirty="0"/>
          </a:p>
        </p:txBody>
      </p:sp>
      <p:sp>
        <p:nvSpPr>
          <p:cNvPr id="16" name="Прямокутник 15">
            <a:extLst>
              <a:ext uri="{FF2B5EF4-FFF2-40B4-BE49-F238E27FC236}">
                <a16:creationId xmlns:a16="http://schemas.microsoft.com/office/drawing/2014/main" id="{D1C35694-C0C3-94A0-6390-36A1BE649BF3}"/>
              </a:ext>
            </a:extLst>
          </p:cNvPr>
          <p:cNvSpPr/>
          <p:nvPr/>
        </p:nvSpPr>
        <p:spPr>
          <a:xfrm>
            <a:off x="0" y="7713941"/>
            <a:ext cx="14630400" cy="515659"/>
          </a:xfrm>
          <a:prstGeom prst="rect">
            <a:avLst/>
          </a:prstGeom>
          <a:solidFill>
            <a:srgbClr val="4A4761"/>
          </a:solidFill>
          <a:ln>
            <a:solidFill>
              <a:srgbClr val="4A47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pic>
        <p:nvPicPr>
          <p:cNvPr id="3" name="Image 1" descr="preencoded.png"/>
          <p:cNvPicPr>
            <a:picLocks noChangeAspect="1"/>
          </p:cNvPicPr>
          <p:nvPr/>
        </p:nvPicPr>
        <p:blipFill>
          <a:blip r:embed="rId4"/>
          <a:stretch>
            <a:fillRect/>
          </a:stretch>
        </p:blipFill>
        <p:spPr>
          <a:xfrm>
            <a:off x="9402604" y="920829"/>
            <a:ext cx="4969073" cy="6388894"/>
          </a:xfrm>
          <a:prstGeom prst="rect">
            <a:avLst/>
          </a:prstGeom>
        </p:spPr>
      </p:pic>
      <p:sp>
        <p:nvSpPr>
          <p:cNvPr id="4" name="Text 0"/>
          <p:cNvSpPr/>
          <p:nvPr/>
        </p:nvSpPr>
        <p:spPr>
          <a:xfrm>
            <a:off x="2264450" y="-87630"/>
            <a:ext cx="7138154" cy="892135"/>
          </a:xfrm>
          <a:prstGeom prst="rect">
            <a:avLst/>
          </a:prstGeom>
          <a:noFill/>
          <a:ln/>
        </p:spPr>
        <p:txBody>
          <a:bodyPr wrap="none" lIns="0" tIns="0" rIns="0" bIns="0" rtlCol="0" anchor="t"/>
          <a:lstStyle/>
          <a:p>
            <a:pPr marL="0" indent="0">
              <a:lnSpc>
                <a:spcPts val="7000"/>
              </a:lnSpc>
              <a:buNone/>
            </a:pPr>
            <a:r>
              <a:rPr lang="uk-UA" sz="4000" dirty="0">
                <a:solidFill>
                  <a:srgbClr val="F2F0F4"/>
                </a:solidFill>
                <a:latin typeface="Montserrat" pitchFamily="34" charset="0"/>
                <a:ea typeface="Montserrat" pitchFamily="34" charset="-122"/>
                <a:cs typeface="Montserrat" pitchFamily="34" charset="-120"/>
              </a:rPr>
              <a:t>Аналіз конкурентів</a:t>
            </a:r>
          </a:p>
          <a:p>
            <a:pPr marL="0" indent="0">
              <a:lnSpc>
                <a:spcPts val="7000"/>
              </a:lnSpc>
              <a:buNone/>
            </a:pPr>
            <a:r>
              <a:rPr lang="en-US" sz="4000" dirty="0" err="1">
                <a:solidFill>
                  <a:srgbClr val="F2F0F4"/>
                </a:solidFill>
                <a:latin typeface="Montserrat" pitchFamily="34" charset="0"/>
                <a:ea typeface="Montserrat" pitchFamily="34" charset="-122"/>
                <a:cs typeface="Montserrat" pitchFamily="34" charset="-120"/>
              </a:rPr>
              <a:t>ExamView</a:t>
            </a:r>
            <a:r>
              <a:rPr lang="en-US" sz="4000" dirty="0">
                <a:solidFill>
                  <a:srgbClr val="F2F0F4"/>
                </a:solidFill>
                <a:latin typeface="Montserrat" pitchFamily="34" charset="0"/>
                <a:ea typeface="Montserrat" pitchFamily="34" charset="-122"/>
                <a:cs typeface="Montserrat" pitchFamily="34" charset="-120"/>
              </a:rPr>
              <a:t>:</a:t>
            </a:r>
            <a:endParaRPr lang="en-US" sz="4000" dirty="0"/>
          </a:p>
        </p:txBody>
      </p:sp>
      <p:sp>
        <p:nvSpPr>
          <p:cNvPr id="5" name="Text 1"/>
          <p:cNvSpPr/>
          <p:nvPr/>
        </p:nvSpPr>
        <p:spPr>
          <a:xfrm>
            <a:off x="724138" y="1771293"/>
            <a:ext cx="7695724" cy="330994"/>
          </a:xfrm>
          <a:prstGeom prst="rect">
            <a:avLst/>
          </a:prstGeom>
          <a:noFill/>
          <a:ln/>
        </p:spPr>
        <p:txBody>
          <a:bodyPr wrap="none" lIns="0" tIns="0" rIns="0" bIns="0" rtlCol="0" anchor="t"/>
          <a:lstStyle/>
          <a:p>
            <a:pPr marL="0" indent="0">
              <a:lnSpc>
                <a:spcPts val="2600"/>
              </a:lnSpc>
              <a:buNone/>
            </a:pPr>
            <a:r>
              <a:rPr lang="uk-UA" sz="2000" dirty="0">
                <a:solidFill>
                  <a:srgbClr val="DCD7E5"/>
                </a:solidFill>
                <a:latin typeface="Heebo" pitchFamily="34" charset="0"/>
                <a:ea typeface="Heebo" pitchFamily="34" charset="-122"/>
                <a:cs typeface="Heebo" pitchFamily="34" charset="-120"/>
              </a:rPr>
              <a:t>     </a:t>
            </a:r>
            <a:r>
              <a:rPr lang="en-US" sz="2000" dirty="0" err="1">
                <a:solidFill>
                  <a:srgbClr val="DCD7E5"/>
                </a:solidFill>
                <a:latin typeface="Heebo" pitchFamily="34" charset="0"/>
                <a:ea typeface="Heebo" pitchFamily="34" charset="-122"/>
                <a:cs typeface="Heebo" pitchFamily="34" charset="-120"/>
              </a:rPr>
              <a:t>Функціонал</a:t>
            </a:r>
            <a:r>
              <a:rPr lang="en-US" sz="2000" dirty="0">
                <a:solidFill>
                  <a:srgbClr val="DCD7E5"/>
                </a:solidFill>
                <a:latin typeface="Heebo" pitchFamily="34" charset="0"/>
                <a:ea typeface="Heebo" pitchFamily="34" charset="-122"/>
                <a:cs typeface="Heebo" pitchFamily="34" charset="-120"/>
              </a:rPr>
              <a:t>:</a:t>
            </a:r>
            <a:endParaRPr lang="en-US" sz="2000" dirty="0"/>
          </a:p>
        </p:txBody>
      </p:sp>
      <p:sp>
        <p:nvSpPr>
          <p:cNvPr id="6" name="Text 2"/>
          <p:cNvSpPr/>
          <p:nvPr/>
        </p:nvSpPr>
        <p:spPr>
          <a:xfrm>
            <a:off x="1055132" y="2334935"/>
            <a:ext cx="7364730" cy="992981"/>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Створення тестів</a:t>
            </a:r>
            <a:r>
              <a:rPr lang="en-US" sz="1600" dirty="0">
                <a:solidFill>
                  <a:srgbClr val="DCD7E5"/>
                </a:solidFill>
                <a:latin typeface="Heebo" pitchFamily="34" charset="0"/>
                <a:ea typeface="Heebo" pitchFamily="34" charset="-122"/>
                <a:cs typeface="Heebo" pitchFamily="34" charset="-120"/>
              </a:rPr>
              <a:t>: ExamView дозволяє викладачам створювати тести на основі заздалегідь створених баз даних питань. Є підтримка різних типів питань: Multiple choice, True/False, Fill gap.</a:t>
            </a:r>
            <a:endParaRPr lang="en-US" sz="1600" dirty="0"/>
          </a:p>
        </p:txBody>
      </p:sp>
      <p:sp>
        <p:nvSpPr>
          <p:cNvPr id="7" name="Text 3"/>
          <p:cNvSpPr/>
          <p:nvPr/>
        </p:nvSpPr>
        <p:spPr>
          <a:xfrm>
            <a:off x="1055132" y="3400306"/>
            <a:ext cx="7364730" cy="992981"/>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Банк питань</a:t>
            </a:r>
            <a:r>
              <a:rPr lang="en-US" sz="1600" dirty="0">
                <a:solidFill>
                  <a:srgbClr val="DCD7E5"/>
                </a:solidFill>
                <a:latin typeface="Heebo" pitchFamily="34" charset="0"/>
                <a:ea typeface="Heebo" pitchFamily="34" charset="-122"/>
                <a:cs typeface="Heebo" pitchFamily="34" charset="-120"/>
              </a:rPr>
              <a:t>: система має вбудовану функцію управління банком питань, що дозволяє користувачам організовувати питання за темами, розділами чи рівнем складності.</a:t>
            </a:r>
            <a:endParaRPr lang="en-US" sz="1600" dirty="0"/>
          </a:p>
        </p:txBody>
      </p:sp>
      <p:sp>
        <p:nvSpPr>
          <p:cNvPr id="8" name="Text 4"/>
          <p:cNvSpPr/>
          <p:nvPr/>
        </p:nvSpPr>
        <p:spPr>
          <a:xfrm>
            <a:off x="1055132" y="4465677"/>
            <a:ext cx="7364730"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Оцінювання</a:t>
            </a:r>
            <a:r>
              <a:rPr lang="en-US" sz="1600" dirty="0">
                <a:solidFill>
                  <a:srgbClr val="DCD7E5"/>
                </a:solidFill>
                <a:latin typeface="Heebo" pitchFamily="34" charset="0"/>
                <a:ea typeface="Heebo" pitchFamily="34" charset="-122"/>
                <a:cs typeface="Heebo" pitchFamily="34" charset="-120"/>
              </a:rPr>
              <a:t>: автоматичне оцінювання тестів з можливістю детальної аналітики результатів.</a:t>
            </a:r>
            <a:endParaRPr lang="en-US" sz="1600" dirty="0"/>
          </a:p>
        </p:txBody>
      </p:sp>
      <p:sp>
        <p:nvSpPr>
          <p:cNvPr id="9" name="Text 5"/>
          <p:cNvSpPr/>
          <p:nvPr/>
        </p:nvSpPr>
        <p:spPr>
          <a:xfrm>
            <a:off x="1055132" y="5200055"/>
            <a:ext cx="7364730" cy="992981"/>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Звіти</a:t>
            </a:r>
            <a:r>
              <a:rPr lang="en-US" sz="1600" dirty="0">
                <a:solidFill>
                  <a:srgbClr val="DCD7E5"/>
                </a:solidFill>
                <a:latin typeface="Heebo" pitchFamily="34" charset="0"/>
                <a:ea typeface="Heebo" pitchFamily="34" charset="-122"/>
                <a:cs typeface="Heebo" pitchFamily="34" charset="-120"/>
              </a:rPr>
              <a:t>: викладачі можуть отримувати детальні звіти про результати студентів, прогрес у навчанні, кількість правильно виконаних завдань і помилок.</a:t>
            </a:r>
            <a:endParaRPr lang="en-US" sz="1600" dirty="0"/>
          </a:p>
        </p:txBody>
      </p:sp>
      <p:sp>
        <p:nvSpPr>
          <p:cNvPr id="10" name="Text 6"/>
          <p:cNvSpPr/>
          <p:nvPr/>
        </p:nvSpPr>
        <p:spPr>
          <a:xfrm>
            <a:off x="1055132" y="6265426"/>
            <a:ext cx="7364730"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Проходження тестів</a:t>
            </a:r>
            <a:r>
              <a:rPr lang="en-US" sz="1600" dirty="0">
                <a:solidFill>
                  <a:srgbClr val="DCD7E5"/>
                </a:solidFill>
                <a:latin typeface="Heebo" pitchFamily="34" charset="0"/>
                <a:ea typeface="Heebo" pitchFamily="34" charset="-122"/>
                <a:cs typeface="Heebo" pitchFamily="34" charset="-120"/>
              </a:rPr>
              <a:t> — студенти можуть виконувати тести на комп'ютерах без Інтернету.</a:t>
            </a:r>
            <a:endParaRPr lang="en-US" sz="1600" dirty="0"/>
          </a:p>
        </p:txBody>
      </p:sp>
      <p:sp>
        <p:nvSpPr>
          <p:cNvPr id="11" name="Text 7"/>
          <p:cNvSpPr/>
          <p:nvPr/>
        </p:nvSpPr>
        <p:spPr>
          <a:xfrm>
            <a:off x="1055132" y="6999803"/>
            <a:ext cx="7364730" cy="661988"/>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DCD7E5"/>
                </a:solidFill>
                <a:latin typeface="Heebo" pitchFamily="34" charset="0"/>
                <a:ea typeface="Heebo" pitchFamily="34" charset="-122"/>
                <a:cs typeface="Heebo" pitchFamily="34" charset="-120"/>
              </a:rPr>
              <a:t>Збереження результатів</a:t>
            </a:r>
            <a:r>
              <a:rPr lang="en-US" sz="1600" dirty="0">
                <a:solidFill>
                  <a:srgbClr val="DCD7E5"/>
                </a:solidFill>
                <a:latin typeface="Heebo" pitchFamily="34" charset="0"/>
                <a:ea typeface="Heebo" pitchFamily="34" charset="-122"/>
                <a:cs typeface="Heebo" pitchFamily="34" charset="-120"/>
              </a:rPr>
              <a:t> — результати зберігаються локально і можуть бути експортовані в різні формати (PDF, друк тощо).</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121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ExamView</a:t>
            </a:r>
            <a:endParaRPr lang="en-US" sz="4450" dirty="0"/>
          </a:p>
        </p:txBody>
      </p:sp>
      <p:sp>
        <p:nvSpPr>
          <p:cNvPr id="3" name="Text 1"/>
          <p:cNvSpPr/>
          <p:nvPr/>
        </p:nvSpPr>
        <p:spPr>
          <a:xfrm>
            <a:off x="793790" y="2987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Переваги</a:t>
            </a:r>
            <a:endParaRPr lang="en-US" sz="2200" dirty="0"/>
          </a:p>
        </p:txBody>
      </p:sp>
      <p:sp>
        <p:nvSpPr>
          <p:cNvPr id="4" name="Text 2"/>
          <p:cNvSpPr/>
          <p:nvPr/>
        </p:nvSpPr>
        <p:spPr>
          <a:xfrm>
            <a:off x="793790" y="356901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Викладачі можуть легко створювати тести за допомогою "QuickTest Wizard". Програма має інтуїтивний інтерфейс, що спрощує використання для нових користувачів.</a:t>
            </a:r>
            <a:endParaRPr lang="en-US" sz="1750" dirty="0"/>
          </a:p>
        </p:txBody>
      </p:sp>
      <p:sp>
        <p:nvSpPr>
          <p:cNvPr id="5" name="Text 3"/>
          <p:cNvSpPr/>
          <p:nvPr/>
        </p:nvSpPr>
        <p:spPr>
          <a:xfrm>
            <a:off x="793790" y="486179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ExamView відомий своєю простотою використання та гнучкістю. Викладачі можуть налаштовувати складність тестів, змінювати порядок питань та додавати мультимедійні матеріали.</a:t>
            </a:r>
            <a:endParaRPr lang="en-US" sz="1750" dirty="0"/>
          </a:p>
        </p:txBody>
      </p:sp>
      <p:sp>
        <p:nvSpPr>
          <p:cNvPr id="6" name="Text 4"/>
          <p:cNvSpPr/>
          <p:nvPr/>
        </p:nvSpPr>
        <p:spPr>
          <a:xfrm>
            <a:off x="7599521" y="2987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Недоліки</a:t>
            </a:r>
            <a:endParaRPr lang="en-US" sz="2200" dirty="0"/>
          </a:p>
        </p:txBody>
      </p:sp>
      <p:sp>
        <p:nvSpPr>
          <p:cNvPr id="7" name="Text 5"/>
          <p:cNvSpPr/>
          <p:nvPr/>
        </p:nvSpPr>
        <p:spPr>
          <a:xfrm>
            <a:off x="7599521" y="356901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Інтерфейс ExamView може здаватися застарілим у порівнянні з новими рішеннями. Доступні лише базові функції аналізу результатів та управління тестами.</a:t>
            </a:r>
            <a:endParaRPr lang="en-US" sz="1750" dirty="0"/>
          </a:p>
        </p:txBody>
      </p:sp>
      <p:sp>
        <p:nvSpPr>
          <p:cNvPr id="8" name="Text 6"/>
          <p:cNvSpPr/>
          <p:nvPr/>
        </p:nvSpPr>
        <p:spPr>
          <a:xfrm>
            <a:off x="7599521" y="4861798"/>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Відсутність хмарних функцій може ускладнити спільну роботу з тестами для кількох викладачів.</a:t>
            </a:r>
            <a:endParaRPr lang="en-US" sz="1750" dirty="0"/>
          </a:p>
        </p:txBody>
      </p:sp>
      <p:sp>
        <p:nvSpPr>
          <p:cNvPr id="9" name="Прямокутник 8">
            <a:extLst>
              <a:ext uri="{FF2B5EF4-FFF2-40B4-BE49-F238E27FC236}">
                <a16:creationId xmlns:a16="http://schemas.microsoft.com/office/drawing/2014/main" id="{664FB9EC-26D4-C8A7-A91F-6AC80352D2BF}"/>
              </a:ext>
            </a:extLst>
          </p:cNvPr>
          <p:cNvSpPr/>
          <p:nvPr/>
        </p:nvSpPr>
        <p:spPr>
          <a:xfrm>
            <a:off x="0" y="7630160"/>
            <a:ext cx="14630400" cy="599440"/>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710690"/>
            <a:ext cx="6244709" cy="4241125"/>
          </a:xfrm>
          <a:prstGeom prst="rect">
            <a:avLst/>
          </a:prstGeom>
        </p:spPr>
      </p:pic>
      <p:sp>
        <p:nvSpPr>
          <p:cNvPr id="3" name="Text 0"/>
          <p:cNvSpPr/>
          <p:nvPr/>
        </p:nvSpPr>
        <p:spPr>
          <a:xfrm>
            <a:off x="793790" y="620696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1"/>
          <p:cNvSpPr/>
          <p:nvPr/>
        </p:nvSpPr>
        <p:spPr>
          <a:xfrm>
            <a:off x="7599521" y="1188958"/>
            <a:ext cx="6244709" cy="290322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На зображенні видно вікно програми </a:t>
            </a:r>
            <a:r>
              <a:rPr lang="en-US" sz="1750" b="1" dirty="0">
                <a:solidFill>
                  <a:srgbClr val="DCD7E5"/>
                </a:solidFill>
                <a:latin typeface="Heebo" pitchFamily="34" charset="0"/>
                <a:ea typeface="Heebo" pitchFamily="34" charset="-122"/>
                <a:cs typeface="Heebo" pitchFamily="34" charset="-120"/>
              </a:rPr>
              <a:t>ExamView</a:t>
            </a:r>
            <a:r>
              <a:rPr lang="en-US" sz="1750" dirty="0">
                <a:solidFill>
                  <a:srgbClr val="DCD7E5"/>
                </a:solidFill>
                <a:latin typeface="Heebo" pitchFamily="34" charset="0"/>
                <a:ea typeface="Heebo" pitchFamily="34" charset="-122"/>
                <a:cs typeface="Heebo" pitchFamily="34" charset="-120"/>
              </a:rPr>
              <a:t>, яке дозволяє створювати тести. Програма має </a:t>
            </a:r>
            <a:r>
              <a:rPr lang="en-US" sz="1750" b="1" dirty="0">
                <a:solidFill>
                  <a:srgbClr val="DCD7E5"/>
                </a:solidFill>
                <a:latin typeface="Heebo" pitchFamily="34" charset="0"/>
                <a:ea typeface="Heebo" pitchFamily="34" charset="-122"/>
                <a:cs typeface="Heebo" pitchFamily="34" charset="-120"/>
              </a:rPr>
              <a:t>"QuickTest Wizard"</a:t>
            </a:r>
            <a:r>
              <a:rPr lang="en-US" sz="1750" dirty="0">
                <a:solidFill>
                  <a:srgbClr val="DCD7E5"/>
                </a:solidFill>
                <a:latin typeface="Heebo" pitchFamily="34" charset="0"/>
                <a:ea typeface="Heebo" pitchFamily="34" charset="-122"/>
                <a:cs typeface="Heebo" pitchFamily="34" charset="-120"/>
              </a:rPr>
              <a:t>, що спрощує процес створення тестів. У поточному вікні користувач обирає запитання з банку запитань, розділених на глави (наприклад, безпека пожежників або комунікації в пожежній частині). Інтерфейс дає змогу обрати потрібні глави або весь банк запитань за допомогою кнопок </a:t>
            </a:r>
            <a:r>
              <a:rPr lang="en-US" sz="1750" b="1" dirty="0">
                <a:solidFill>
                  <a:srgbClr val="DCD7E5"/>
                </a:solidFill>
                <a:latin typeface="Heebo" pitchFamily="34" charset="0"/>
                <a:ea typeface="Heebo" pitchFamily="34" charset="-122"/>
                <a:cs typeface="Heebo" pitchFamily="34" charset="-120"/>
              </a:rPr>
              <a:t>"Select"</a:t>
            </a:r>
            <a:r>
              <a:rPr lang="en-US" sz="1750" dirty="0">
                <a:solidFill>
                  <a:srgbClr val="DCD7E5"/>
                </a:solidFill>
                <a:latin typeface="Heebo" pitchFamily="34" charset="0"/>
                <a:ea typeface="Heebo" pitchFamily="34" charset="-122"/>
                <a:cs typeface="Heebo" pitchFamily="34" charset="-120"/>
              </a:rPr>
              <a:t> і </a:t>
            </a:r>
            <a:r>
              <a:rPr lang="en-US" sz="1750" b="1" dirty="0">
                <a:solidFill>
                  <a:srgbClr val="DCD7E5"/>
                </a:solidFill>
                <a:latin typeface="Heebo" pitchFamily="34" charset="0"/>
                <a:ea typeface="Heebo" pitchFamily="34" charset="-122"/>
                <a:cs typeface="Heebo" pitchFamily="34" charset="-120"/>
              </a:rPr>
              <a:t>"Select All"</a:t>
            </a:r>
            <a:r>
              <a:rPr lang="en-US" sz="1750" dirty="0">
                <a:solidFill>
                  <a:srgbClr val="DCD7E5"/>
                </a:solidFill>
                <a:latin typeface="Heebo" pitchFamily="34" charset="0"/>
                <a:ea typeface="Heebo" pitchFamily="34" charset="-122"/>
                <a:cs typeface="Heebo" pitchFamily="34" charset="-120"/>
              </a:rPr>
              <a:t>.</a:t>
            </a:r>
            <a:endParaRPr lang="en-US" sz="1750" dirty="0"/>
          </a:p>
        </p:txBody>
      </p:sp>
      <p:sp>
        <p:nvSpPr>
          <p:cNvPr id="5" name="Text 2"/>
          <p:cNvSpPr/>
          <p:nvPr/>
        </p:nvSpPr>
        <p:spPr>
          <a:xfrm>
            <a:off x="7599521" y="4296251"/>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Загалом, </a:t>
            </a:r>
            <a:r>
              <a:rPr lang="en-US" sz="1750" b="1" dirty="0">
                <a:solidFill>
                  <a:srgbClr val="DCD7E5"/>
                </a:solidFill>
                <a:latin typeface="Heebo" pitchFamily="34" charset="0"/>
                <a:ea typeface="Heebo" pitchFamily="34" charset="-122"/>
                <a:cs typeface="Heebo" pitchFamily="34" charset="-120"/>
              </a:rPr>
              <a:t>ExamView</a:t>
            </a:r>
            <a:r>
              <a:rPr lang="en-US" sz="1750" dirty="0">
                <a:solidFill>
                  <a:srgbClr val="DCD7E5"/>
                </a:solidFill>
                <a:latin typeface="Heebo" pitchFamily="34" charset="0"/>
                <a:ea typeface="Heebo" pitchFamily="34" charset="-122"/>
                <a:cs typeface="Heebo" pitchFamily="34" charset="-120"/>
              </a:rPr>
              <a:t> відомий своєю зручністю для викладачів, які хочуть швидко створювати тести, використовуючи готові питання з банку.Загалом, </a:t>
            </a:r>
            <a:r>
              <a:rPr lang="en-US" sz="1750" b="1" dirty="0">
                <a:solidFill>
                  <a:srgbClr val="DCD7E5"/>
                </a:solidFill>
                <a:latin typeface="Heebo" pitchFamily="34" charset="0"/>
                <a:ea typeface="Heebo" pitchFamily="34" charset="-122"/>
                <a:cs typeface="Heebo" pitchFamily="34" charset="-120"/>
              </a:rPr>
              <a:t>ExamView</a:t>
            </a:r>
            <a:r>
              <a:rPr lang="en-US" sz="1750" dirty="0">
                <a:solidFill>
                  <a:srgbClr val="DCD7E5"/>
                </a:solidFill>
                <a:latin typeface="Heebo" pitchFamily="34" charset="0"/>
                <a:ea typeface="Heebo" pitchFamily="34" charset="-122"/>
                <a:cs typeface="Heebo" pitchFamily="34" charset="-120"/>
              </a:rPr>
              <a:t> відомий своєю зручністю для викладачів, які хочуть швидко створювати тести, використовуючи готові питання з банку.</a:t>
            </a:r>
            <a:endParaRPr lang="en-US" sz="1750" dirty="0"/>
          </a:p>
        </p:txBody>
      </p:sp>
      <p:sp>
        <p:nvSpPr>
          <p:cNvPr id="6" name="Text 3"/>
          <p:cNvSpPr/>
          <p:nvPr/>
        </p:nvSpPr>
        <p:spPr>
          <a:xfrm>
            <a:off x="7599521" y="6677739"/>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Прямокутник 6">
            <a:extLst>
              <a:ext uri="{FF2B5EF4-FFF2-40B4-BE49-F238E27FC236}">
                <a16:creationId xmlns:a16="http://schemas.microsoft.com/office/drawing/2014/main" id="{AD1B16A6-802A-A8F8-2F9D-1BE2F7EBA5B8}"/>
              </a:ext>
            </a:extLst>
          </p:cNvPr>
          <p:cNvSpPr/>
          <p:nvPr/>
        </p:nvSpPr>
        <p:spPr>
          <a:xfrm>
            <a:off x="0" y="7630160"/>
            <a:ext cx="14630400" cy="599440"/>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uk-UA">
              <a:ln>
                <a:solidFill>
                  <a:sysClr val="windowText" lastClr="000000"/>
                </a:solidFill>
              </a:ln>
              <a:solidFill>
                <a:sysClr val="windowText" lastClr="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фіс">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1434</Words>
  <Application>Microsoft Office PowerPoint</Application>
  <PresentationFormat>Довільний</PresentationFormat>
  <Paragraphs>115</Paragraphs>
  <Slides>15</Slides>
  <Notes>15</Notes>
  <HiddenSlides>0</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15</vt:i4>
      </vt:variant>
    </vt:vector>
  </HeadingPairs>
  <TitlesOfParts>
    <vt:vector size="22" baseType="lpstr">
      <vt:lpstr>Times New Roman</vt:lpstr>
      <vt:lpstr>Heebo</vt:lpstr>
      <vt:lpstr>Montserrat</vt:lpstr>
      <vt:lpstr>Arial</vt:lpstr>
      <vt:lpstr>Calibri</vt:lpstr>
      <vt:lpstr>Amasis MT Pro Light</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Чубінська Софія</cp:lastModifiedBy>
  <cp:revision>2</cp:revision>
  <dcterms:created xsi:type="dcterms:W3CDTF">2024-09-15T19:43:10Z</dcterms:created>
  <dcterms:modified xsi:type="dcterms:W3CDTF">2024-09-15T20:34:03Z</dcterms:modified>
</cp:coreProperties>
</file>